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449" r:id="rId5"/>
    <p:sldId id="505" r:id="rId6"/>
    <p:sldId id="517" r:id="rId7"/>
    <p:sldId id="509" r:id="rId8"/>
    <p:sldId id="519" r:id="rId9"/>
    <p:sldId id="520" r:id="rId10"/>
    <p:sldId id="522" r:id="rId11"/>
    <p:sldId id="523" r:id="rId12"/>
    <p:sldId id="506" r:id="rId13"/>
    <p:sldId id="524" r:id="rId14"/>
    <p:sldId id="525" r:id="rId15"/>
    <p:sldId id="526" r:id="rId16"/>
    <p:sldId id="521" r:id="rId17"/>
    <p:sldId id="507" r:id="rId18"/>
    <p:sldId id="511" r:id="rId19"/>
    <p:sldId id="508" r:id="rId20"/>
    <p:sldId id="597" r:id="rId21"/>
    <p:sldId id="259" r:id="rId22"/>
    <p:sldId id="320" r:id="rId23"/>
    <p:sldId id="278" r:id="rId24"/>
    <p:sldId id="598" r:id="rId25"/>
    <p:sldId id="263" r:id="rId26"/>
    <p:sldId id="268" r:id="rId27"/>
    <p:sldId id="302" r:id="rId28"/>
    <p:sldId id="279" r:id="rId29"/>
    <p:sldId id="303" r:id="rId30"/>
    <p:sldId id="297" r:id="rId31"/>
    <p:sldId id="301" r:id="rId32"/>
    <p:sldId id="300" r:id="rId33"/>
    <p:sldId id="304" r:id="rId34"/>
    <p:sldId id="306" r:id="rId35"/>
    <p:sldId id="311" r:id="rId36"/>
    <p:sldId id="313" r:id="rId37"/>
    <p:sldId id="262" r:id="rId38"/>
    <p:sldId id="271" r:id="rId39"/>
    <p:sldId id="266" r:id="rId40"/>
    <p:sldId id="267" r:id="rId41"/>
    <p:sldId id="272" r:id="rId42"/>
    <p:sldId id="290" r:id="rId43"/>
    <p:sldId id="321" r:id="rId44"/>
    <p:sldId id="309" r:id="rId45"/>
    <p:sldId id="287" r:id="rId46"/>
    <p:sldId id="285" r:id="rId47"/>
    <p:sldId id="274" r:id="rId48"/>
    <p:sldId id="288" r:id="rId49"/>
    <p:sldId id="289" r:id="rId50"/>
    <p:sldId id="294" r:id="rId51"/>
    <p:sldId id="307" r:id="rId52"/>
    <p:sldId id="308" r:id="rId53"/>
    <p:sldId id="602" r:id="rId54"/>
    <p:sldId id="314" r:id="rId55"/>
    <p:sldId id="315" r:id="rId56"/>
    <p:sldId id="604" r:id="rId57"/>
    <p:sldId id="316" r:id="rId58"/>
    <p:sldId id="609" r:id="rId59"/>
    <p:sldId id="601" r:id="rId60"/>
    <p:sldId id="599" r:id="rId61"/>
    <p:sldId id="596" r:id="rId62"/>
    <p:sldId id="603" r:id="rId63"/>
    <p:sldId id="607" r:id="rId64"/>
    <p:sldId id="256" r:id="rId65"/>
    <p:sldId id="608" r:id="rId66"/>
    <p:sldId id="600" r:id="rId67"/>
    <p:sldId id="612" r:id="rId68"/>
    <p:sldId id="270" r:id="rId69"/>
    <p:sldId id="613" r:id="rId70"/>
    <p:sldId id="614" r:id="rId71"/>
    <p:sldId id="615" r:id="rId72"/>
    <p:sldId id="617" r:id="rId73"/>
    <p:sldId id="616" r:id="rId74"/>
    <p:sldId id="610" r:id="rId75"/>
    <p:sldId id="275" r:id="rId76"/>
    <p:sldId id="605" r:id="rId77"/>
    <p:sldId id="606" r:id="rId78"/>
    <p:sldId id="595" r:id="rId79"/>
    <p:sldId id="318" r:id="rId80"/>
    <p:sldId id="292" r:id="rId81"/>
    <p:sldId id="319" r:id="rId82"/>
    <p:sldId id="593" r:id="rId83"/>
    <p:sldId id="59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A69"/>
    <a:srgbClr val="1F7082"/>
    <a:srgbClr val="F7C901"/>
    <a:srgbClr val="BDD7EE"/>
    <a:srgbClr val="DAF8FF"/>
    <a:srgbClr val="FDB614"/>
    <a:srgbClr val="FF8824"/>
    <a:srgbClr val="FB5B43"/>
    <a:srgbClr val="67C3D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DE275-76F2-445E-9475-F9C7E8258565}" v="4" dt="2024-03-28T08:43:46.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0" autoAdjust="0"/>
  </p:normalViewPr>
  <p:slideViewPr>
    <p:cSldViewPr snapToGrid="0">
      <p:cViewPr varScale="1">
        <p:scale>
          <a:sx n="114" d="100"/>
          <a:sy n="114" d="100"/>
        </p:scale>
        <p:origin x="1068" y="114"/>
      </p:cViewPr>
      <p:guideLst/>
    </p:cSldViewPr>
  </p:slideViewPr>
  <p:notesTextViewPr>
    <p:cViewPr>
      <p:scale>
        <a:sx n="3" d="2"/>
        <a:sy n="3" d="2"/>
      </p:scale>
      <p:origin x="0" y="0"/>
    </p:cViewPr>
  </p:notesTextViewPr>
  <p:sorterViewPr>
    <p:cViewPr>
      <p:scale>
        <a:sx n="100" d="100"/>
        <a:sy n="100" d="100"/>
      </p:scale>
      <p:origin x="0" y="-262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Lankford" userId="1cdd7c26-4a52-4bbf-8dfe-b0287863a3a6" providerId="ADAL" clId="{63ADE275-76F2-445E-9475-F9C7E8258565}"/>
    <pc:docChg chg="addSld modSld">
      <pc:chgData name="Amanda Lankford" userId="1cdd7c26-4a52-4bbf-8dfe-b0287863a3a6" providerId="ADAL" clId="{63ADE275-76F2-445E-9475-F9C7E8258565}" dt="2024-03-28T08:43:46.876" v="4" actId="1076"/>
      <pc:docMkLst>
        <pc:docMk/>
      </pc:docMkLst>
      <pc:sldChg chg="addSp modSp new">
        <pc:chgData name="Amanda Lankford" userId="1cdd7c26-4a52-4bbf-8dfe-b0287863a3a6" providerId="ADAL" clId="{63ADE275-76F2-445E-9475-F9C7E8258565}" dt="2024-03-28T08:43:46.876" v="4" actId="1076"/>
        <pc:sldMkLst>
          <pc:docMk/>
          <pc:sldMk cId="576853064" sldId="617"/>
        </pc:sldMkLst>
        <pc:picChg chg="add mod">
          <ac:chgData name="Amanda Lankford" userId="1cdd7c26-4a52-4bbf-8dfe-b0287863a3a6" providerId="ADAL" clId="{63ADE275-76F2-445E-9475-F9C7E8258565}" dt="2024-03-28T08:43:46.876" v="4" actId="1076"/>
          <ac:picMkLst>
            <pc:docMk/>
            <pc:sldMk cId="576853064" sldId="617"/>
            <ac:picMk id="2" creationId="{3301A451-BFF4-BC2C-80A0-378FF24DAFC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0BE5D2-CF1C-4294-948C-E7686D890B43}" type="doc">
      <dgm:prSet loTypeId="urn:microsoft.com/office/officeart/2005/8/layout/hProcess9" loCatId="process" qsTypeId="urn:microsoft.com/office/officeart/2005/8/quickstyle/3d1" qsCatId="3D" csTypeId="urn:microsoft.com/office/officeart/2005/8/colors/colorful5" csCatId="colorful" phldr="1"/>
      <dgm:spPr/>
    </dgm:pt>
    <dgm:pt modelId="{FA659CAF-D08B-4C22-9920-A52D6B1913F9}">
      <dgm:prSet phldrT="[Text]"/>
      <dgm:spPr/>
      <dgm:t>
        <a:bodyPr/>
        <a:lstStyle/>
        <a:p>
          <a:r>
            <a:rPr lang="en-US" dirty="0"/>
            <a:t>Artists/ designers </a:t>
          </a:r>
          <a:endParaRPr lang="en-GB" dirty="0"/>
        </a:p>
      </dgm:t>
    </dgm:pt>
    <dgm:pt modelId="{E069996F-E39C-4D4E-891B-C57DD2C16802}" type="parTrans" cxnId="{7E702A6F-9DF6-4D55-9AB0-19652E5604D1}">
      <dgm:prSet/>
      <dgm:spPr/>
      <dgm:t>
        <a:bodyPr/>
        <a:lstStyle/>
        <a:p>
          <a:endParaRPr lang="en-GB"/>
        </a:p>
      </dgm:t>
    </dgm:pt>
    <dgm:pt modelId="{8F81E2C9-CF09-4815-9415-3A08595E09C9}" type="sibTrans" cxnId="{7E702A6F-9DF6-4D55-9AB0-19652E5604D1}">
      <dgm:prSet/>
      <dgm:spPr/>
      <dgm:t>
        <a:bodyPr/>
        <a:lstStyle/>
        <a:p>
          <a:endParaRPr lang="en-GB"/>
        </a:p>
      </dgm:t>
    </dgm:pt>
    <dgm:pt modelId="{B0E5F581-34B7-4074-90D1-FD01DC8965EE}">
      <dgm:prSet phldrT="[Text]"/>
      <dgm:spPr/>
      <dgm:t>
        <a:bodyPr/>
        <a:lstStyle/>
        <a:p>
          <a:pPr algn="ctr"/>
          <a:r>
            <a:rPr lang="en-US" dirty="0"/>
            <a:t>Skills exploration 	</a:t>
          </a:r>
          <a:endParaRPr lang="en-GB" dirty="0"/>
        </a:p>
      </dgm:t>
    </dgm:pt>
    <dgm:pt modelId="{E9EF3261-4235-46A8-9219-E0B8DE829BA6}" type="parTrans" cxnId="{8CF1DAD0-C16B-4D2B-BAC1-FC8BDA22EC5C}">
      <dgm:prSet/>
      <dgm:spPr/>
      <dgm:t>
        <a:bodyPr/>
        <a:lstStyle/>
        <a:p>
          <a:endParaRPr lang="en-GB"/>
        </a:p>
      </dgm:t>
    </dgm:pt>
    <dgm:pt modelId="{3CAFDECE-F6D1-4C8E-9A55-4B4C6C37D6A4}" type="sibTrans" cxnId="{8CF1DAD0-C16B-4D2B-BAC1-FC8BDA22EC5C}">
      <dgm:prSet/>
      <dgm:spPr/>
      <dgm:t>
        <a:bodyPr/>
        <a:lstStyle/>
        <a:p>
          <a:endParaRPr lang="en-GB"/>
        </a:p>
      </dgm:t>
    </dgm:pt>
    <dgm:pt modelId="{14DFAF86-08EB-49F0-9A9C-69302AC25853}">
      <dgm:prSet phldrT="[Text]"/>
      <dgm:spPr/>
      <dgm:t>
        <a:bodyPr/>
        <a:lstStyle/>
        <a:p>
          <a:r>
            <a:rPr lang="en-US" dirty="0"/>
            <a:t>Outcome </a:t>
          </a:r>
          <a:endParaRPr lang="en-GB" dirty="0"/>
        </a:p>
      </dgm:t>
    </dgm:pt>
    <dgm:pt modelId="{7E6F1F8C-E61F-4409-9AB9-21CBB043AC94}" type="parTrans" cxnId="{597E2CB4-9887-4C7A-A40B-159740D0CF39}">
      <dgm:prSet/>
      <dgm:spPr/>
      <dgm:t>
        <a:bodyPr/>
        <a:lstStyle/>
        <a:p>
          <a:endParaRPr lang="en-GB"/>
        </a:p>
      </dgm:t>
    </dgm:pt>
    <dgm:pt modelId="{ED4A9D36-0311-45D1-8408-2EC45B903D70}" type="sibTrans" cxnId="{597E2CB4-9887-4C7A-A40B-159740D0CF39}">
      <dgm:prSet/>
      <dgm:spPr/>
      <dgm:t>
        <a:bodyPr/>
        <a:lstStyle/>
        <a:p>
          <a:endParaRPr lang="en-GB"/>
        </a:p>
      </dgm:t>
    </dgm:pt>
    <dgm:pt modelId="{BC9420B8-2089-43AA-AA76-6DD9CA42D080}">
      <dgm:prSet phldrT="[Text]"/>
      <dgm:spPr/>
      <dgm:t>
        <a:bodyPr/>
        <a:lstStyle/>
        <a:p>
          <a:pPr algn="ctr"/>
          <a:r>
            <a:rPr lang="en-US" dirty="0"/>
            <a:t>Skills refinement </a:t>
          </a:r>
          <a:endParaRPr lang="en-GB" dirty="0"/>
        </a:p>
      </dgm:t>
    </dgm:pt>
    <dgm:pt modelId="{8E710F56-90AA-4844-A0F9-2F30529C79C0}" type="parTrans" cxnId="{DC0C6816-FD72-41C9-AE5E-3C41E7F25C55}">
      <dgm:prSet/>
      <dgm:spPr/>
      <dgm:t>
        <a:bodyPr/>
        <a:lstStyle/>
        <a:p>
          <a:endParaRPr lang="en-GB"/>
        </a:p>
      </dgm:t>
    </dgm:pt>
    <dgm:pt modelId="{FF1A6D9C-9A48-429B-926A-86B57EFF3DF0}" type="sibTrans" cxnId="{DC0C6816-FD72-41C9-AE5E-3C41E7F25C55}">
      <dgm:prSet/>
      <dgm:spPr/>
      <dgm:t>
        <a:bodyPr/>
        <a:lstStyle/>
        <a:p>
          <a:endParaRPr lang="en-GB"/>
        </a:p>
      </dgm:t>
    </dgm:pt>
    <dgm:pt modelId="{17B696D8-F0BD-42DF-870B-8706B6101FF6}" type="pres">
      <dgm:prSet presAssocID="{770BE5D2-CF1C-4294-948C-E7686D890B43}" presName="CompostProcess" presStyleCnt="0">
        <dgm:presLayoutVars>
          <dgm:dir/>
          <dgm:resizeHandles val="exact"/>
        </dgm:presLayoutVars>
      </dgm:prSet>
      <dgm:spPr/>
    </dgm:pt>
    <dgm:pt modelId="{B0C7C7F1-17C7-4C86-BFA5-A68AC68BB2E6}" type="pres">
      <dgm:prSet presAssocID="{770BE5D2-CF1C-4294-948C-E7686D890B43}" presName="arrow" presStyleLbl="bgShp" presStyleIdx="0" presStyleCnt="1" custLinFactNeighborY="-384"/>
      <dgm:spPr/>
    </dgm:pt>
    <dgm:pt modelId="{FF0619C0-EB0F-46A7-ADFB-2BCA6411530E}" type="pres">
      <dgm:prSet presAssocID="{770BE5D2-CF1C-4294-948C-E7686D890B43}" presName="linearProcess" presStyleCnt="0"/>
      <dgm:spPr/>
    </dgm:pt>
    <dgm:pt modelId="{F3F4A85E-169C-4B02-AB05-0B5585FA89D2}" type="pres">
      <dgm:prSet presAssocID="{FA659CAF-D08B-4C22-9920-A52D6B1913F9}" presName="textNode" presStyleLbl="node1" presStyleIdx="0" presStyleCnt="4" custLinFactNeighborX="90666" custLinFactNeighborY="-1890">
        <dgm:presLayoutVars>
          <dgm:bulletEnabled val="1"/>
        </dgm:presLayoutVars>
      </dgm:prSet>
      <dgm:spPr/>
    </dgm:pt>
    <dgm:pt modelId="{0E72BF5A-22D6-4FB3-9F02-2E16D9254241}" type="pres">
      <dgm:prSet presAssocID="{8F81E2C9-CF09-4815-9415-3A08595E09C9}" presName="sibTrans" presStyleCnt="0"/>
      <dgm:spPr/>
    </dgm:pt>
    <dgm:pt modelId="{9B5457FC-DF71-4C04-A2DA-346E3F51C20C}" type="pres">
      <dgm:prSet presAssocID="{B0E5F581-34B7-4074-90D1-FD01DC8965EE}" presName="textNode" presStyleLbl="node1" presStyleIdx="1" presStyleCnt="4" custLinFactNeighborX="20325" custLinFactNeighborY="-1889">
        <dgm:presLayoutVars>
          <dgm:bulletEnabled val="1"/>
        </dgm:presLayoutVars>
      </dgm:prSet>
      <dgm:spPr/>
    </dgm:pt>
    <dgm:pt modelId="{E25998A0-44AF-48B6-8D3B-F5A21BBE18E2}" type="pres">
      <dgm:prSet presAssocID="{3CAFDECE-F6D1-4C8E-9A55-4B4C6C37D6A4}" presName="sibTrans" presStyleCnt="0"/>
      <dgm:spPr/>
    </dgm:pt>
    <dgm:pt modelId="{A93DB9D7-BE8E-49FB-BA3A-4D688E588B51}" type="pres">
      <dgm:prSet presAssocID="{BC9420B8-2089-43AA-AA76-6DD9CA42D080}" presName="textNode" presStyleLbl="node1" presStyleIdx="2" presStyleCnt="4">
        <dgm:presLayoutVars>
          <dgm:bulletEnabled val="1"/>
        </dgm:presLayoutVars>
      </dgm:prSet>
      <dgm:spPr/>
    </dgm:pt>
    <dgm:pt modelId="{E383CFA8-D5DD-4937-B9E8-A5B360C1B2D4}" type="pres">
      <dgm:prSet presAssocID="{FF1A6D9C-9A48-429B-926A-86B57EFF3DF0}" presName="sibTrans" presStyleCnt="0"/>
      <dgm:spPr/>
    </dgm:pt>
    <dgm:pt modelId="{35D8BEAE-C572-4EA6-A2E3-58E57F4951F9}" type="pres">
      <dgm:prSet presAssocID="{14DFAF86-08EB-49F0-9A9C-69302AC25853}" presName="textNode" presStyleLbl="node1" presStyleIdx="3" presStyleCnt="4">
        <dgm:presLayoutVars>
          <dgm:bulletEnabled val="1"/>
        </dgm:presLayoutVars>
      </dgm:prSet>
      <dgm:spPr/>
    </dgm:pt>
  </dgm:ptLst>
  <dgm:cxnLst>
    <dgm:cxn modelId="{DC0C6816-FD72-41C9-AE5E-3C41E7F25C55}" srcId="{770BE5D2-CF1C-4294-948C-E7686D890B43}" destId="{BC9420B8-2089-43AA-AA76-6DD9CA42D080}" srcOrd="2" destOrd="0" parTransId="{8E710F56-90AA-4844-A0F9-2F30529C79C0}" sibTransId="{FF1A6D9C-9A48-429B-926A-86B57EFF3DF0}"/>
    <dgm:cxn modelId="{517E671E-593C-44A2-9975-5CAA23485F54}" type="presOf" srcId="{BC9420B8-2089-43AA-AA76-6DD9CA42D080}" destId="{A93DB9D7-BE8E-49FB-BA3A-4D688E588B51}" srcOrd="0" destOrd="0" presId="urn:microsoft.com/office/officeart/2005/8/layout/hProcess9"/>
    <dgm:cxn modelId="{7E702A6F-9DF6-4D55-9AB0-19652E5604D1}" srcId="{770BE5D2-CF1C-4294-948C-E7686D890B43}" destId="{FA659CAF-D08B-4C22-9920-A52D6B1913F9}" srcOrd="0" destOrd="0" parTransId="{E069996F-E39C-4D4E-891B-C57DD2C16802}" sibTransId="{8F81E2C9-CF09-4815-9415-3A08595E09C9}"/>
    <dgm:cxn modelId="{0726928D-C128-4D2C-85A8-CE39FE760F6A}" type="presOf" srcId="{770BE5D2-CF1C-4294-948C-E7686D890B43}" destId="{17B696D8-F0BD-42DF-870B-8706B6101FF6}" srcOrd="0" destOrd="0" presId="urn:microsoft.com/office/officeart/2005/8/layout/hProcess9"/>
    <dgm:cxn modelId="{FF106EAD-82BA-4ECD-BF11-841423CD4F9D}" type="presOf" srcId="{B0E5F581-34B7-4074-90D1-FD01DC8965EE}" destId="{9B5457FC-DF71-4C04-A2DA-346E3F51C20C}" srcOrd="0" destOrd="0" presId="urn:microsoft.com/office/officeart/2005/8/layout/hProcess9"/>
    <dgm:cxn modelId="{597E2CB4-9887-4C7A-A40B-159740D0CF39}" srcId="{770BE5D2-CF1C-4294-948C-E7686D890B43}" destId="{14DFAF86-08EB-49F0-9A9C-69302AC25853}" srcOrd="3" destOrd="0" parTransId="{7E6F1F8C-E61F-4409-9AB9-21CBB043AC94}" sibTransId="{ED4A9D36-0311-45D1-8408-2EC45B903D70}"/>
    <dgm:cxn modelId="{8CF1DAD0-C16B-4D2B-BAC1-FC8BDA22EC5C}" srcId="{770BE5D2-CF1C-4294-948C-E7686D890B43}" destId="{B0E5F581-34B7-4074-90D1-FD01DC8965EE}" srcOrd="1" destOrd="0" parTransId="{E9EF3261-4235-46A8-9219-E0B8DE829BA6}" sibTransId="{3CAFDECE-F6D1-4C8E-9A55-4B4C6C37D6A4}"/>
    <dgm:cxn modelId="{BFC536DD-F8D9-41B4-9B52-CA84974A36FA}" type="presOf" srcId="{FA659CAF-D08B-4C22-9920-A52D6B1913F9}" destId="{F3F4A85E-169C-4B02-AB05-0B5585FA89D2}" srcOrd="0" destOrd="0" presId="urn:microsoft.com/office/officeart/2005/8/layout/hProcess9"/>
    <dgm:cxn modelId="{F8B179F8-E9F2-453E-8AF7-E7E3AC5A5F8E}" type="presOf" srcId="{14DFAF86-08EB-49F0-9A9C-69302AC25853}" destId="{35D8BEAE-C572-4EA6-A2E3-58E57F4951F9}" srcOrd="0" destOrd="0" presId="urn:microsoft.com/office/officeart/2005/8/layout/hProcess9"/>
    <dgm:cxn modelId="{143C5202-2ABF-4511-A207-5C437E7B4097}" type="presParOf" srcId="{17B696D8-F0BD-42DF-870B-8706B6101FF6}" destId="{B0C7C7F1-17C7-4C86-BFA5-A68AC68BB2E6}" srcOrd="0" destOrd="0" presId="urn:microsoft.com/office/officeart/2005/8/layout/hProcess9"/>
    <dgm:cxn modelId="{88130305-90AE-47DC-8E44-C6F907F72FBD}" type="presParOf" srcId="{17B696D8-F0BD-42DF-870B-8706B6101FF6}" destId="{FF0619C0-EB0F-46A7-ADFB-2BCA6411530E}" srcOrd="1" destOrd="0" presId="urn:microsoft.com/office/officeart/2005/8/layout/hProcess9"/>
    <dgm:cxn modelId="{5D2F9F18-08F8-443E-96FA-BE97E752058F}" type="presParOf" srcId="{FF0619C0-EB0F-46A7-ADFB-2BCA6411530E}" destId="{F3F4A85E-169C-4B02-AB05-0B5585FA89D2}" srcOrd="0" destOrd="0" presId="urn:microsoft.com/office/officeart/2005/8/layout/hProcess9"/>
    <dgm:cxn modelId="{305C0CEF-903B-400B-A57A-E7D307DD0290}" type="presParOf" srcId="{FF0619C0-EB0F-46A7-ADFB-2BCA6411530E}" destId="{0E72BF5A-22D6-4FB3-9F02-2E16D9254241}" srcOrd="1" destOrd="0" presId="urn:microsoft.com/office/officeart/2005/8/layout/hProcess9"/>
    <dgm:cxn modelId="{DAE53D0E-2C86-482B-80BB-C721BAA3BF98}" type="presParOf" srcId="{FF0619C0-EB0F-46A7-ADFB-2BCA6411530E}" destId="{9B5457FC-DF71-4C04-A2DA-346E3F51C20C}" srcOrd="2" destOrd="0" presId="urn:microsoft.com/office/officeart/2005/8/layout/hProcess9"/>
    <dgm:cxn modelId="{FF2A97E4-5EE8-4ED6-AC6C-1373CD25A486}" type="presParOf" srcId="{FF0619C0-EB0F-46A7-ADFB-2BCA6411530E}" destId="{E25998A0-44AF-48B6-8D3B-F5A21BBE18E2}" srcOrd="3" destOrd="0" presId="urn:microsoft.com/office/officeart/2005/8/layout/hProcess9"/>
    <dgm:cxn modelId="{1E02DFE7-20F0-4925-9642-8AC66F7A8AF1}" type="presParOf" srcId="{FF0619C0-EB0F-46A7-ADFB-2BCA6411530E}" destId="{A93DB9D7-BE8E-49FB-BA3A-4D688E588B51}" srcOrd="4" destOrd="0" presId="urn:microsoft.com/office/officeart/2005/8/layout/hProcess9"/>
    <dgm:cxn modelId="{EB2B1DEC-408C-4090-9E6B-D59DB6E54DAE}" type="presParOf" srcId="{FF0619C0-EB0F-46A7-ADFB-2BCA6411530E}" destId="{E383CFA8-D5DD-4937-B9E8-A5B360C1B2D4}" srcOrd="5" destOrd="0" presId="urn:microsoft.com/office/officeart/2005/8/layout/hProcess9"/>
    <dgm:cxn modelId="{83D1E4BB-BC7E-4CB2-82DA-698D6D42A69B}" type="presParOf" srcId="{FF0619C0-EB0F-46A7-ADFB-2BCA6411530E}" destId="{35D8BEAE-C572-4EA6-A2E3-58E57F4951F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EB15CF-B530-473F-B6CE-0BC64CF0D8EF}" type="doc">
      <dgm:prSet loTypeId="urn:microsoft.com/office/officeart/2005/8/layout/hProcess9" loCatId="process" qsTypeId="urn:microsoft.com/office/officeart/2005/8/quickstyle/3d1" qsCatId="3D" csTypeId="urn:microsoft.com/office/officeart/2005/8/colors/colorful1" csCatId="colorful" phldr="1"/>
      <dgm:spPr/>
    </dgm:pt>
    <dgm:pt modelId="{607E332B-F266-4778-B649-9D9D4B40E3FD}">
      <dgm:prSet phldrT="[Text]"/>
      <dgm:spPr/>
      <dgm:t>
        <a:bodyPr/>
        <a:lstStyle/>
        <a:p>
          <a:r>
            <a:rPr lang="en-US" dirty="0"/>
            <a:t>Designers</a:t>
          </a:r>
          <a:endParaRPr lang="en-GB" dirty="0"/>
        </a:p>
      </dgm:t>
    </dgm:pt>
    <dgm:pt modelId="{56FE51BA-B8CE-438A-8213-9AD66CBB6B3C}" type="parTrans" cxnId="{54E72DF4-7F66-4548-A403-62CD1C5BBCE3}">
      <dgm:prSet/>
      <dgm:spPr/>
      <dgm:t>
        <a:bodyPr/>
        <a:lstStyle/>
        <a:p>
          <a:endParaRPr lang="en-GB"/>
        </a:p>
      </dgm:t>
    </dgm:pt>
    <dgm:pt modelId="{D564412A-DC17-45B6-A9C5-39238C5F0C56}" type="sibTrans" cxnId="{54E72DF4-7F66-4548-A403-62CD1C5BBCE3}">
      <dgm:prSet/>
      <dgm:spPr/>
      <dgm:t>
        <a:bodyPr/>
        <a:lstStyle/>
        <a:p>
          <a:endParaRPr lang="en-GB"/>
        </a:p>
      </dgm:t>
    </dgm:pt>
    <dgm:pt modelId="{16AD0EE8-AB86-4F0A-90F4-1A1B4EF0397C}">
      <dgm:prSet phldrT="[Text]"/>
      <dgm:spPr/>
      <dgm:t>
        <a:bodyPr/>
        <a:lstStyle/>
        <a:p>
          <a:r>
            <a:rPr lang="en-US" dirty="0"/>
            <a:t>Design brief</a:t>
          </a:r>
          <a:endParaRPr lang="en-GB" dirty="0"/>
        </a:p>
      </dgm:t>
    </dgm:pt>
    <dgm:pt modelId="{76F7ED5C-43E8-41F9-80C4-4EF4BAAF83E7}" type="parTrans" cxnId="{895A92F9-07EA-4C50-80AE-5C78213F8657}">
      <dgm:prSet/>
      <dgm:spPr/>
      <dgm:t>
        <a:bodyPr/>
        <a:lstStyle/>
        <a:p>
          <a:endParaRPr lang="en-GB"/>
        </a:p>
      </dgm:t>
    </dgm:pt>
    <dgm:pt modelId="{FC4A0A83-4037-4A23-BEEE-4BF4E56CDFCC}" type="sibTrans" cxnId="{895A92F9-07EA-4C50-80AE-5C78213F8657}">
      <dgm:prSet/>
      <dgm:spPr/>
      <dgm:t>
        <a:bodyPr/>
        <a:lstStyle/>
        <a:p>
          <a:endParaRPr lang="en-GB"/>
        </a:p>
      </dgm:t>
    </dgm:pt>
    <dgm:pt modelId="{DFE29BC7-B7D9-4644-A1CF-25FC0C39E635}">
      <dgm:prSet phldrT="[Text]"/>
      <dgm:spPr/>
      <dgm:t>
        <a:bodyPr/>
        <a:lstStyle/>
        <a:p>
          <a:r>
            <a:rPr lang="en-US" dirty="0"/>
            <a:t>Design ideas </a:t>
          </a:r>
          <a:endParaRPr lang="en-GB" dirty="0"/>
        </a:p>
      </dgm:t>
    </dgm:pt>
    <dgm:pt modelId="{16EA8379-6F10-4020-AB9A-AA53376EE05C}" type="parTrans" cxnId="{10B3FCD4-28A8-431D-A7BB-27B1C8689209}">
      <dgm:prSet/>
      <dgm:spPr/>
      <dgm:t>
        <a:bodyPr/>
        <a:lstStyle/>
        <a:p>
          <a:endParaRPr lang="en-GB"/>
        </a:p>
      </dgm:t>
    </dgm:pt>
    <dgm:pt modelId="{2AE8E9F7-60DB-41DC-BB5D-CF38B45B825E}" type="sibTrans" cxnId="{10B3FCD4-28A8-431D-A7BB-27B1C8689209}">
      <dgm:prSet/>
      <dgm:spPr/>
      <dgm:t>
        <a:bodyPr/>
        <a:lstStyle/>
        <a:p>
          <a:endParaRPr lang="en-GB"/>
        </a:p>
      </dgm:t>
    </dgm:pt>
    <dgm:pt modelId="{F215265E-E40F-43EA-B81E-180B426A79DB}">
      <dgm:prSet phldrT="[Text]"/>
      <dgm:spPr/>
      <dgm:t>
        <a:bodyPr/>
        <a:lstStyle/>
        <a:p>
          <a:r>
            <a:rPr lang="en-US" dirty="0"/>
            <a:t>Exploration of materials/ processed </a:t>
          </a:r>
          <a:endParaRPr lang="en-GB" dirty="0"/>
        </a:p>
      </dgm:t>
    </dgm:pt>
    <dgm:pt modelId="{DF57A8CE-9BFF-4F04-A508-A4556A3139AE}" type="parTrans" cxnId="{DB85FFB2-A525-447C-A7D7-8CA022C9F258}">
      <dgm:prSet/>
      <dgm:spPr/>
      <dgm:t>
        <a:bodyPr/>
        <a:lstStyle/>
        <a:p>
          <a:endParaRPr lang="en-GB"/>
        </a:p>
      </dgm:t>
    </dgm:pt>
    <dgm:pt modelId="{FAC89B6B-8581-4C49-BFE9-D6552911F004}" type="sibTrans" cxnId="{DB85FFB2-A525-447C-A7D7-8CA022C9F258}">
      <dgm:prSet/>
      <dgm:spPr/>
      <dgm:t>
        <a:bodyPr/>
        <a:lstStyle/>
        <a:p>
          <a:endParaRPr lang="en-GB"/>
        </a:p>
      </dgm:t>
    </dgm:pt>
    <dgm:pt modelId="{A1047B7F-2554-40E3-BECA-30D3BF9C5E2A}">
      <dgm:prSet phldrT="[Text]"/>
      <dgm:spPr/>
      <dgm:t>
        <a:bodyPr/>
        <a:lstStyle/>
        <a:p>
          <a:r>
            <a:rPr lang="en-US" dirty="0"/>
            <a:t>outcome</a:t>
          </a:r>
          <a:endParaRPr lang="en-GB" dirty="0"/>
        </a:p>
      </dgm:t>
    </dgm:pt>
    <dgm:pt modelId="{E89C2D12-1CDD-43B9-8433-F020FDB24CB8}" type="parTrans" cxnId="{057ED168-6039-4CD2-810C-70DD7EB04B48}">
      <dgm:prSet/>
      <dgm:spPr/>
      <dgm:t>
        <a:bodyPr/>
        <a:lstStyle/>
        <a:p>
          <a:endParaRPr lang="en-GB"/>
        </a:p>
      </dgm:t>
    </dgm:pt>
    <dgm:pt modelId="{E8FDC39B-36CF-4C4D-874F-5DC8513CE0B7}" type="sibTrans" cxnId="{057ED168-6039-4CD2-810C-70DD7EB04B48}">
      <dgm:prSet/>
      <dgm:spPr/>
      <dgm:t>
        <a:bodyPr/>
        <a:lstStyle/>
        <a:p>
          <a:endParaRPr lang="en-GB"/>
        </a:p>
      </dgm:t>
    </dgm:pt>
    <dgm:pt modelId="{C33E88AD-3040-4272-98F3-1580CA82B6F0}" type="pres">
      <dgm:prSet presAssocID="{25EB15CF-B530-473F-B6CE-0BC64CF0D8EF}" presName="CompostProcess" presStyleCnt="0">
        <dgm:presLayoutVars>
          <dgm:dir/>
          <dgm:resizeHandles val="exact"/>
        </dgm:presLayoutVars>
      </dgm:prSet>
      <dgm:spPr/>
    </dgm:pt>
    <dgm:pt modelId="{D7FF6451-88EB-436F-9F0E-E0A74EACC353}" type="pres">
      <dgm:prSet presAssocID="{25EB15CF-B530-473F-B6CE-0BC64CF0D8EF}" presName="arrow" presStyleLbl="bgShp" presStyleIdx="0" presStyleCnt="1" custLinFactNeighborX="3528" custLinFactNeighborY="367"/>
      <dgm:spPr/>
    </dgm:pt>
    <dgm:pt modelId="{E7B29B13-4391-4205-B785-F5AA8E7FF1D3}" type="pres">
      <dgm:prSet presAssocID="{25EB15CF-B530-473F-B6CE-0BC64CF0D8EF}" presName="linearProcess" presStyleCnt="0"/>
      <dgm:spPr/>
    </dgm:pt>
    <dgm:pt modelId="{155DA388-C2BE-4F52-B537-6660326144E2}" type="pres">
      <dgm:prSet presAssocID="{607E332B-F266-4778-B649-9D9D4B40E3FD}" presName="textNode" presStyleLbl="node1" presStyleIdx="0" presStyleCnt="5">
        <dgm:presLayoutVars>
          <dgm:bulletEnabled val="1"/>
        </dgm:presLayoutVars>
      </dgm:prSet>
      <dgm:spPr/>
    </dgm:pt>
    <dgm:pt modelId="{5BFD80E7-1075-41F7-BD44-F0CB144893FD}" type="pres">
      <dgm:prSet presAssocID="{D564412A-DC17-45B6-A9C5-39238C5F0C56}" presName="sibTrans" presStyleCnt="0"/>
      <dgm:spPr/>
    </dgm:pt>
    <dgm:pt modelId="{265A006B-96CE-4351-87B2-C01CBE163F74}" type="pres">
      <dgm:prSet presAssocID="{16AD0EE8-AB86-4F0A-90F4-1A1B4EF0397C}" presName="textNode" presStyleLbl="node1" presStyleIdx="1" presStyleCnt="5">
        <dgm:presLayoutVars>
          <dgm:bulletEnabled val="1"/>
        </dgm:presLayoutVars>
      </dgm:prSet>
      <dgm:spPr/>
    </dgm:pt>
    <dgm:pt modelId="{21BA29C6-C26A-44FD-B5B6-DE077CA9A978}" type="pres">
      <dgm:prSet presAssocID="{FC4A0A83-4037-4A23-BEEE-4BF4E56CDFCC}" presName="sibTrans" presStyleCnt="0"/>
      <dgm:spPr/>
    </dgm:pt>
    <dgm:pt modelId="{27F0AE95-713B-4F00-84CD-EA5DCC8EAFA7}" type="pres">
      <dgm:prSet presAssocID="{DFE29BC7-B7D9-4644-A1CF-25FC0C39E635}" presName="textNode" presStyleLbl="node1" presStyleIdx="2" presStyleCnt="5">
        <dgm:presLayoutVars>
          <dgm:bulletEnabled val="1"/>
        </dgm:presLayoutVars>
      </dgm:prSet>
      <dgm:spPr/>
    </dgm:pt>
    <dgm:pt modelId="{5801282C-50C1-418C-B964-8CC09E097966}" type="pres">
      <dgm:prSet presAssocID="{2AE8E9F7-60DB-41DC-BB5D-CF38B45B825E}" presName="sibTrans" presStyleCnt="0"/>
      <dgm:spPr/>
    </dgm:pt>
    <dgm:pt modelId="{B990A67E-EE84-45C3-AB36-630635350F4D}" type="pres">
      <dgm:prSet presAssocID="{F215265E-E40F-43EA-B81E-180B426A79DB}" presName="textNode" presStyleLbl="node1" presStyleIdx="3" presStyleCnt="5">
        <dgm:presLayoutVars>
          <dgm:bulletEnabled val="1"/>
        </dgm:presLayoutVars>
      </dgm:prSet>
      <dgm:spPr/>
    </dgm:pt>
    <dgm:pt modelId="{76492C95-F925-4622-A7E9-330ABD1C68D4}" type="pres">
      <dgm:prSet presAssocID="{FAC89B6B-8581-4C49-BFE9-D6552911F004}" presName="sibTrans" presStyleCnt="0"/>
      <dgm:spPr/>
    </dgm:pt>
    <dgm:pt modelId="{8E50FF3A-C9DF-469F-8150-A68A52D83058}" type="pres">
      <dgm:prSet presAssocID="{A1047B7F-2554-40E3-BECA-30D3BF9C5E2A}" presName="textNode" presStyleLbl="node1" presStyleIdx="4" presStyleCnt="5" custLinFactNeighborX="4576" custLinFactNeighborY="-7330">
        <dgm:presLayoutVars>
          <dgm:bulletEnabled val="1"/>
        </dgm:presLayoutVars>
      </dgm:prSet>
      <dgm:spPr/>
    </dgm:pt>
  </dgm:ptLst>
  <dgm:cxnLst>
    <dgm:cxn modelId="{ED367B61-B12E-4A34-BF22-1174C003833A}" type="presOf" srcId="{25EB15CF-B530-473F-B6CE-0BC64CF0D8EF}" destId="{C33E88AD-3040-4272-98F3-1580CA82B6F0}" srcOrd="0" destOrd="0" presId="urn:microsoft.com/office/officeart/2005/8/layout/hProcess9"/>
    <dgm:cxn modelId="{057ED168-6039-4CD2-810C-70DD7EB04B48}" srcId="{25EB15CF-B530-473F-B6CE-0BC64CF0D8EF}" destId="{A1047B7F-2554-40E3-BECA-30D3BF9C5E2A}" srcOrd="4" destOrd="0" parTransId="{E89C2D12-1CDD-43B9-8433-F020FDB24CB8}" sibTransId="{E8FDC39B-36CF-4C4D-874F-5DC8513CE0B7}"/>
    <dgm:cxn modelId="{6B4B9A7B-EA51-4DC0-B1C7-3573581B7543}" type="presOf" srcId="{16AD0EE8-AB86-4F0A-90F4-1A1B4EF0397C}" destId="{265A006B-96CE-4351-87B2-C01CBE163F74}" srcOrd="0" destOrd="0" presId="urn:microsoft.com/office/officeart/2005/8/layout/hProcess9"/>
    <dgm:cxn modelId="{30CF6F95-5E76-42F0-B988-C23BDE61A249}" type="presOf" srcId="{F215265E-E40F-43EA-B81E-180B426A79DB}" destId="{B990A67E-EE84-45C3-AB36-630635350F4D}" srcOrd="0" destOrd="0" presId="urn:microsoft.com/office/officeart/2005/8/layout/hProcess9"/>
    <dgm:cxn modelId="{DB85FFB2-A525-447C-A7D7-8CA022C9F258}" srcId="{25EB15CF-B530-473F-B6CE-0BC64CF0D8EF}" destId="{F215265E-E40F-43EA-B81E-180B426A79DB}" srcOrd="3" destOrd="0" parTransId="{DF57A8CE-9BFF-4F04-A508-A4556A3139AE}" sibTransId="{FAC89B6B-8581-4C49-BFE9-D6552911F004}"/>
    <dgm:cxn modelId="{E4025DC9-346D-4684-8BC5-54AC3F69BC2D}" type="presOf" srcId="{A1047B7F-2554-40E3-BECA-30D3BF9C5E2A}" destId="{8E50FF3A-C9DF-469F-8150-A68A52D83058}" srcOrd="0" destOrd="0" presId="urn:microsoft.com/office/officeart/2005/8/layout/hProcess9"/>
    <dgm:cxn modelId="{10B3FCD4-28A8-431D-A7BB-27B1C8689209}" srcId="{25EB15CF-B530-473F-B6CE-0BC64CF0D8EF}" destId="{DFE29BC7-B7D9-4644-A1CF-25FC0C39E635}" srcOrd="2" destOrd="0" parTransId="{16EA8379-6F10-4020-AB9A-AA53376EE05C}" sibTransId="{2AE8E9F7-60DB-41DC-BB5D-CF38B45B825E}"/>
    <dgm:cxn modelId="{2DDCBED6-4652-4AEB-BC6B-3DCE271765BD}" type="presOf" srcId="{607E332B-F266-4778-B649-9D9D4B40E3FD}" destId="{155DA388-C2BE-4F52-B537-6660326144E2}" srcOrd="0" destOrd="0" presId="urn:microsoft.com/office/officeart/2005/8/layout/hProcess9"/>
    <dgm:cxn modelId="{1AC0ADEA-14D3-4F36-972E-34E9B27859A3}" type="presOf" srcId="{DFE29BC7-B7D9-4644-A1CF-25FC0C39E635}" destId="{27F0AE95-713B-4F00-84CD-EA5DCC8EAFA7}" srcOrd="0" destOrd="0" presId="urn:microsoft.com/office/officeart/2005/8/layout/hProcess9"/>
    <dgm:cxn modelId="{54E72DF4-7F66-4548-A403-62CD1C5BBCE3}" srcId="{25EB15CF-B530-473F-B6CE-0BC64CF0D8EF}" destId="{607E332B-F266-4778-B649-9D9D4B40E3FD}" srcOrd="0" destOrd="0" parTransId="{56FE51BA-B8CE-438A-8213-9AD66CBB6B3C}" sibTransId="{D564412A-DC17-45B6-A9C5-39238C5F0C56}"/>
    <dgm:cxn modelId="{895A92F9-07EA-4C50-80AE-5C78213F8657}" srcId="{25EB15CF-B530-473F-B6CE-0BC64CF0D8EF}" destId="{16AD0EE8-AB86-4F0A-90F4-1A1B4EF0397C}" srcOrd="1" destOrd="0" parTransId="{76F7ED5C-43E8-41F9-80C4-4EF4BAAF83E7}" sibTransId="{FC4A0A83-4037-4A23-BEEE-4BF4E56CDFCC}"/>
    <dgm:cxn modelId="{8D5B0E0E-CFDD-4ADC-A047-4857F0FC292C}" type="presParOf" srcId="{C33E88AD-3040-4272-98F3-1580CA82B6F0}" destId="{D7FF6451-88EB-436F-9F0E-E0A74EACC353}" srcOrd="0" destOrd="0" presId="urn:microsoft.com/office/officeart/2005/8/layout/hProcess9"/>
    <dgm:cxn modelId="{41807F2C-1F8F-417D-9CF0-47009BCF221E}" type="presParOf" srcId="{C33E88AD-3040-4272-98F3-1580CA82B6F0}" destId="{E7B29B13-4391-4205-B785-F5AA8E7FF1D3}" srcOrd="1" destOrd="0" presId="urn:microsoft.com/office/officeart/2005/8/layout/hProcess9"/>
    <dgm:cxn modelId="{7103A8E2-B901-4BCE-90F5-1CED99B5F421}" type="presParOf" srcId="{E7B29B13-4391-4205-B785-F5AA8E7FF1D3}" destId="{155DA388-C2BE-4F52-B537-6660326144E2}" srcOrd="0" destOrd="0" presId="urn:microsoft.com/office/officeart/2005/8/layout/hProcess9"/>
    <dgm:cxn modelId="{D93A0209-4F78-41A6-A90C-B2BB3F673958}" type="presParOf" srcId="{E7B29B13-4391-4205-B785-F5AA8E7FF1D3}" destId="{5BFD80E7-1075-41F7-BD44-F0CB144893FD}" srcOrd="1" destOrd="0" presId="urn:microsoft.com/office/officeart/2005/8/layout/hProcess9"/>
    <dgm:cxn modelId="{00A16858-EA01-45A6-A230-3DDB8BC22AD0}" type="presParOf" srcId="{E7B29B13-4391-4205-B785-F5AA8E7FF1D3}" destId="{265A006B-96CE-4351-87B2-C01CBE163F74}" srcOrd="2" destOrd="0" presId="urn:microsoft.com/office/officeart/2005/8/layout/hProcess9"/>
    <dgm:cxn modelId="{8420AAB6-F02B-4691-B8AD-D33888FF6BD1}" type="presParOf" srcId="{E7B29B13-4391-4205-B785-F5AA8E7FF1D3}" destId="{21BA29C6-C26A-44FD-B5B6-DE077CA9A978}" srcOrd="3" destOrd="0" presId="urn:microsoft.com/office/officeart/2005/8/layout/hProcess9"/>
    <dgm:cxn modelId="{B0BD6634-15BC-4685-8DE4-AD0E514A1C6E}" type="presParOf" srcId="{E7B29B13-4391-4205-B785-F5AA8E7FF1D3}" destId="{27F0AE95-713B-4F00-84CD-EA5DCC8EAFA7}" srcOrd="4" destOrd="0" presId="urn:microsoft.com/office/officeart/2005/8/layout/hProcess9"/>
    <dgm:cxn modelId="{679EA971-4734-4C78-91EB-4BF32A5AF613}" type="presParOf" srcId="{E7B29B13-4391-4205-B785-F5AA8E7FF1D3}" destId="{5801282C-50C1-418C-B964-8CC09E097966}" srcOrd="5" destOrd="0" presId="urn:microsoft.com/office/officeart/2005/8/layout/hProcess9"/>
    <dgm:cxn modelId="{7F6F6541-9AF7-4190-AF28-2CA13CC9A7B3}" type="presParOf" srcId="{E7B29B13-4391-4205-B785-F5AA8E7FF1D3}" destId="{B990A67E-EE84-45C3-AB36-630635350F4D}" srcOrd="6" destOrd="0" presId="urn:microsoft.com/office/officeart/2005/8/layout/hProcess9"/>
    <dgm:cxn modelId="{C70D3A43-B644-401B-9D9F-323F13E53DA4}" type="presParOf" srcId="{E7B29B13-4391-4205-B785-F5AA8E7FF1D3}" destId="{76492C95-F925-4622-A7E9-330ABD1C68D4}" srcOrd="7" destOrd="0" presId="urn:microsoft.com/office/officeart/2005/8/layout/hProcess9"/>
    <dgm:cxn modelId="{FE1CF75E-27D2-4988-A588-5AA59EA3C7DE}" type="presParOf" srcId="{E7B29B13-4391-4205-B785-F5AA8E7FF1D3}" destId="{8E50FF3A-C9DF-469F-8150-A68A52D83058}"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7C7F1-17C7-4C86-BFA5-A68AC68BB2E6}">
      <dsp:nvSpPr>
        <dsp:cNvPr id="0" name=""/>
        <dsp:cNvSpPr/>
      </dsp:nvSpPr>
      <dsp:spPr>
        <a:xfrm>
          <a:off x="889552" y="0"/>
          <a:ext cx="10081591" cy="3435328"/>
        </a:xfrm>
        <a:prstGeom prst="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3F4A85E-169C-4B02-AB05-0B5585FA89D2}">
      <dsp:nvSpPr>
        <dsp:cNvPr id="0" name=""/>
        <dsp:cNvSpPr/>
      </dsp:nvSpPr>
      <dsp:spPr>
        <a:xfrm>
          <a:off x="190509" y="1004627"/>
          <a:ext cx="2810300" cy="137413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Artists/ designers </a:t>
          </a:r>
          <a:endParaRPr lang="en-GB" sz="2800" kern="1200" dirty="0"/>
        </a:p>
      </dsp:txBody>
      <dsp:txXfrm>
        <a:off x="257589" y="1071707"/>
        <a:ext cx="2676140" cy="1239971"/>
      </dsp:txXfrm>
    </dsp:sp>
    <dsp:sp modelId="{9B5457FC-DF71-4C04-A2DA-346E3F51C20C}">
      <dsp:nvSpPr>
        <dsp:cNvPr id="0" name=""/>
        <dsp:cNvSpPr/>
      </dsp:nvSpPr>
      <dsp:spPr>
        <a:xfrm>
          <a:off x="3060412" y="1004641"/>
          <a:ext cx="2810300" cy="1374131"/>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Skills exploration 	</a:t>
          </a:r>
          <a:endParaRPr lang="en-GB" sz="2800" kern="1200" dirty="0"/>
        </a:p>
      </dsp:txBody>
      <dsp:txXfrm>
        <a:off x="3127492" y="1071721"/>
        <a:ext cx="2676140" cy="1239971"/>
      </dsp:txXfrm>
    </dsp:sp>
    <dsp:sp modelId="{A93DB9D7-BE8E-49FB-BA3A-4D688E588B51}">
      <dsp:nvSpPr>
        <dsp:cNvPr id="0" name=""/>
        <dsp:cNvSpPr/>
      </dsp:nvSpPr>
      <dsp:spPr>
        <a:xfrm>
          <a:off x="6030828" y="1030598"/>
          <a:ext cx="2810300" cy="1374131"/>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Skills refinement </a:t>
          </a:r>
          <a:endParaRPr lang="en-GB" sz="2800" kern="1200" dirty="0"/>
        </a:p>
      </dsp:txBody>
      <dsp:txXfrm>
        <a:off x="6097908" y="1097678"/>
        <a:ext cx="2676140" cy="1239971"/>
      </dsp:txXfrm>
    </dsp:sp>
    <dsp:sp modelId="{35D8BEAE-C572-4EA6-A2E3-58E57F4951F9}">
      <dsp:nvSpPr>
        <dsp:cNvPr id="0" name=""/>
        <dsp:cNvSpPr/>
      </dsp:nvSpPr>
      <dsp:spPr>
        <a:xfrm>
          <a:off x="9042088" y="1030598"/>
          <a:ext cx="2810300" cy="1374131"/>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Outcome </a:t>
          </a:r>
          <a:endParaRPr lang="en-GB" sz="2800" kern="1200" dirty="0"/>
        </a:p>
      </dsp:txBody>
      <dsp:txXfrm>
        <a:off x="9109168" y="1097678"/>
        <a:ext cx="2676140" cy="1239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F6451-88EB-436F-9F0E-E0A74EACC353}">
      <dsp:nvSpPr>
        <dsp:cNvPr id="0" name=""/>
        <dsp:cNvSpPr/>
      </dsp:nvSpPr>
      <dsp:spPr>
        <a:xfrm>
          <a:off x="1245230" y="0"/>
          <a:ext cx="10081591" cy="3562797"/>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55DA388-C2BE-4F52-B537-6660326144E2}">
      <dsp:nvSpPr>
        <dsp:cNvPr id="0" name=""/>
        <dsp:cNvSpPr/>
      </dsp:nvSpPr>
      <dsp:spPr>
        <a:xfrm>
          <a:off x="7008" y="1068839"/>
          <a:ext cx="2274705" cy="142511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Designers</a:t>
          </a:r>
          <a:endParaRPr lang="en-GB" sz="2500" kern="1200" dirty="0"/>
        </a:p>
      </dsp:txBody>
      <dsp:txXfrm>
        <a:off x="76577" y="1138408"/>
        <a:ext cx="2135567" cy="1285980"/>
      </dsp:txXfrm>
    </dsp:sp>
    <dsp:sp modelId="{265A006B-96CE-4351-87B2-C01CBE163F74}">
      <dsp:nvSpPr>
        <dsp:cNvPr id="0" name=""/>
        <dsp:cNvSpPr/>
      </dsp:nvSpPr>
      <dsp:spPr>
        <a:xfrm>
          <a:off x="2400001" y="1068839"/>
          <a:ext cx="2274705" cy="142511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Design brief</a:t>
          </a:r>
          <a:endParaRPr lang="en-GB" sz="2500" kern="1200" dirty="0"/>
        </a:p>
      </dsp:txBody>
      <dsp:txXfrm>
        <a:off x="2469570" y="1138408"/>
        <a:ext cx="2135567" cy="1285980"/>
      </dsp:txXfrm>
    </dsp:sp>
    <dsp:sp modelId="{27F0AE95-713B-4F00-84CD-EA5DCC8EAFA7}">
      <dsp:nvSpPr>
        <dsp:cNvPr id="0" name=""/>
        <dsp:cNvSpPr/>
      </dsp:nvSpPr>
      <dsp:spPr>
        <a:xfrm>
          <a:off x="4792995" y="1068839"/>
          <a:ext cx="2274705" cy="142511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Design ideas </a:t>
          </a:r>
          <a:endParaRPr lang="en-GB" sz="2500" kern="1200" dirty="0"/>
        </a:p>
      </dsp:txBody>
      <dsp:txXfrm>
        <a:off x="4862564" y="1138408"/>
        <a:ext cx="2135567" cy="1285980"/>
      </dsp:txXfrm>
    </dsp:sp>
    <dsp:sp modelId="{B990A67E-EE84-45C3-AB36-630635350F4D}">
      <dsp:nvSpPr>
        <dsp:cNvPr id="0" name=""/>
        <dsp:cNvSpPr/>
      </dsp:nvSpPr>
      <dsp:spPr>
        <a:xfrm>
          <a:off x="7185988" y="1068839"/>
          <a:ext cx="2274705" cy="142511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Exploration of materials/ processed </a:t>
          </a:r>
          <a:endParaRPr lang="en-GB" sz="2500" kern="1200" dirty="0"/>
        </a:p>
      </dsp:txBody>
      <dsp:txXfrm>
        <a:off x="7255557" y="1138408"/>
        <a:ext cx="2135567" cy="1285980"/>
      </dsp:txXfrm>
    </dsp:sp>
    <dsp:sp modelId="{8E50FF3A-C9DF-469F-8150-A68A52D83058}">
      <dsp:nvSpPr>
        <dsp:cNvPr id="0" name=""/>
        <dsp:cNvSpPr/>
      </dsp:nvSpPr>
      <dsp:spPr>
        <a:xfrm>
          <a:off x="9584395" y="964377"/>
          <a:ext cx="2274705" cy="1425118"/>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outcome</a:t>
          </a:r>
          <a:endParaRPr lang="en-GB" sz="2500" kern="1200" dirty="0"/>
        </a:p>
      </dsp:txBody>
      <dsp:txXfrm>
        <a:off x="9653964" y="1033946"/>
        <a:ext cx="2135567" cy="12859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31336 6963,'-77'-17,"5"3,41 14,-9 0,-11 0,-7 0,22 0,-22 0,18 0,-23 0,-2 0,2 0,9 0,7 0,0 0,0 0,0 0,-8 0,0 0,-8 0,0 0,2 0,3 0,14 0,8 0,13 0,-35 0,22 0,-26 0,15 0,11 0,-1 0,14 0,-35 0,15 0,-27 0,0 7,5-6,-11 6,4-7,-3 0,7 0,7 0,-1 0,-2 0,-15 0,1 0,-1 0,7 0,-5 0,13 0,-13 0,-2 0,1 0,-1 0,14 0,-17 0,12 0,-13 0,13 0,23 0,-8 0,-4 0,-4 0,2 0,9 0,8 0,-3 0,3 0,-3 0,0 0,-14 0,-1 0,-6 0,12 0,14 0,6 0,-6 0,3 0,-8 0,9 0,-9 0,8 0,-3 0,6 0,-6 0,7 0,-25 0,3 0,-13 0,7 0,17 0,10 0,10 0,-11 0,11 0,-11 0,7 0,-22 0,10 0,-10 0,6 0,-1 0,3 0,-5 0,7 0,1 0,-28 0,1 0,-10 0,10 0,20 0,1 0,0 0,-5 0,-1 0,-1 0,2 0,-3 0,-2 0,-3 0,8 0,-6 0,6 0,-2 0,1 0,4 0,-3 0,3 0,2 0,0 0,0 0,5 0,0 0,5 0,-5 0,4 0,-9 0,8 0,-8 0,9 0,-4 0,5 0,-5 0,0 0,-16 0,1 0,-1 0,11 0,5 0,0 0,0 0,-5 0,0 0,0 0,5 0,0 0,0 0,-26 0,5 0,-10 0,15 0,16 0,0 0,-5 0,5 0,0 0,0 0,-16 0,1 0,-1 0,11 0,0 0,0 0,-1 0,1 0,0 0,0 0,-5 0,-1 0,4 0,2 0,3 0,-20 0,6 0,0 0,4 0,-9 0,-1 0,-4 0,10 0,-10 0,28 0,-8 0,19 0,-8 0,7 0,-29 0,15 0,-31 0,25 0,-8 0,12 0,5 0,4 0,-5 0,5 0,-5 0,7 0,-21 0,4 0,-4 0,-5 0,-4 0,-13 0,3 0,7 0,10 0,11 0,7 0,-13 0,13-5,-7 0,3 0,-3 5,-2-6,-3 1,3 0,-4 5,-1-2,2-3,-2 3,1-3,4 3,-21 2,7 0,-1 0,11 0,3 0,-8 0,6 0,-6 0,6 0,-6 0,2 0,-2 0,4 0,7 0,0 0,-21 0,5 0,-10 0,10 0,8 0,-4 0,-4 0,9 0,12 0,5 0,-4 0,4 0,-5 0,5-5,-5 0,11-1,-6 6,6 0,-11 0,5 0,-5 0,5 0,-4 0,4 0,-5 0,0 0,-5 0,0 0,-21 0,-6 0,-10 0,11 0,10 0,16 0,0 0,-14 0,-11 0,-5 0,4 0,15 0,16 0,4 0,-9 0,8 0,-8 0,-11 0,-6 0,4 0,8 0,-4 0,-2 0,6 0,10 0,0 0,-5 0,0 0,0 0,-8 0,6 0,-5 0,0 0,5 0,-21 0,7 0,4 0,12 0,10 0,-24 0,3 0,4 2,-3 3,6-3,9 7,0-4,0-3,-5 3,0 2,0-2,-1 1,-13 1,4-6,-20 6,12-7,-12 0,13 0,-20 0,17 0,-13 0,17 0,11 0,-8 0,6 0,-14 0,12 0,14 0,6 0,-6 0,-2 0,-1 0,1 0,-3 0,8 0,-8 0,3 0,-24 0,5 0,-10 0,15 0,16 0,6 0,-6 0,5 0,-5 0,11 0,-6 0,7 0,-29 0,8 0,-26 0,13 0,-13 0,12 0,-5 0,8 0,0 0,5 0,10 0,-4 0,4 0,1 0,4 0,6 0,-6 0,5 0,-5 0,7 0,-24 0,10 0,-14 0,12 0,9 0,6 0,-6 0,7 0,-24 0,8 0,-12 0,2 0,12 0,-12 0,12 0,-5 0,0 0,5 0,-13 0,14 0,-14 0,14 0,0 0,17 0,1 0,6 0,-1 0,-4 0,4 0,1 0,1 0,7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5739 8252,'-55'-18,"0"1,4 1,6 4,8 12,13 0,-8 0,15 0,-34 0,9 0,-13 0,-7 0,13 0,-12 0,7 0,-3 0,8 0,7 0,0 0,-19 0,-4 0,-14 0,4 0,7 0,7 0,3 0,1 0,-1 0,11 0,0 0,0 0,-8 0,-4 0,-4 0,9 0,12 0,11 0,-6 0,5 0,-10 0,8 0,-26 0,9 0,-18 0,6 0,2 0,3 0,9 0,7 0,5 0,-5 0,1 0,-7 0,1 0,0 0,0 0,0 0,-2 0,-4 0,-3 0,-6 0,6 0,3 0,-3 0,-1 0,1 0,-2 0,2 0,-1 0,1 0,3 0,10 0,-5 0,-2 0,-11 2,-7 3,12-3,8 3,5-3,-18 5,-4 1,-5 6,7-3,28-4,-7 0,23 2,-12-1,15 13,2-17,5 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31037 8252,'-60'-35,"-1"0,3 2,10 10,23 23,-13 0,-9 0,-9 0,0 0,4 0,13 0,3 0,9 0,-9 0,6 0,-22-14,-4 11,-9-11,-5 14,9 0,3 0,9 0,7 0,11 0,-6 0,6 0,-11 0,5 0,-5 0,7 0,-15 0,3 0,6 0,5 0,10 0,-11 0,7 0,-22 0,3 0,-21 0,2 0,0 0,7 0,13 0,-1 0,-3 0,-2 0,-4 0,2 0,4 0,3 0,-3 0,-3 0,3 0,-2 0,1 0,5 0,-5 0,4 0,2 0,-2 0,-3 0,8 0,-3 0,3 0,-3 0,-5 0,-1 0,4 0,2 0,3 0,-8 0,-4 0,-1 0,-5 0,-1 0,6 0,-1 0,-3 0,-2 0,-1 0,11 0,-6 0,1 0,4 1,1 5,5-5,0 5,-6-5,-5 1,-4 3,4-3,11 3,1-3,-16-2,0 0,1 0,14 0,5 0,-4 0,8 0,-8 0,3 0,-3 0,0 0,-16 0,0 0,4 5,12 1,8-1,-8-5,-2 0,-3 0,-1 0,6 0,0 0,0 0,0 0,-22 0,3 0,20 0,-1 0,-29 0,2 0,11 0,16 0,-5 5,-1 0,-1 6,2-6,3 0,-4-5,-1 0,2 0,-2 0,1 0,4 6,-3-1,-2 0,1-5,1 0,5 0,-7 0,-9 0,-9 7,-6-5,-1 5,0-7,2 0,4 0,14 0,6 0,8 0,-8 0,3 0,-3 0,3 0,-8 0,2 0,-1 0,2 0,8 0,-5 0,-1 0,-1 0,2 0,3 0,-3 0,-3 0,3 0,-2 0,1 0,4 0,-3 0,3 0,2 0,0 0,0 0,5 0,0 0,0 0,-5 0,5 0,0 0,0 0,-5 0,0 0,-1 0,5 0,-4 0,8 0,-8 0,9 0,-4 0,7 0,-18 0,4 0,-14 0,1 0,-1 0,2 0,3 0,14 0,8 0,4 0,-10 0,7 0,-17 0,-4 0,-9 0,2 0,9 0,7 0,7 0,-13 0,25-7,-15 5,18-5,1 0,-6 5,6-5,-8 7,-6 0,5-7,-13 6,13-6,-5 7,6 0,1 0,27 7,8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10786 11898,'-59'-61,"-6"12,18 49,-11 0,-19 0,6 0,-8 0,1 0,6 0,2 0,9 0,3 0,15 0,6 0,7 0,-22 0,3 0,-14 0,14 0,-10 0,24 0,-18 0,13 0,-7 0,0 0,10 0,1 0,9 0,-9 0,6 0,-15 0,-3 0,-1 0,-12 0,5 0,-7 0,2 0,4 0,13 0,7 0,11 0,-11 0,8 0,-24 0,4 0,-6 0,0 0,8 0,0 0,-7 0,5 0,-12 0,5 0,0 0,4 0,10 0,-11 0,11 0,-12 0,0 0,12 0,-10 0,12 0,-8 0,-6 0,5 0,-5 0,7 0,0 0,0 0,-8 0,0 0,-1 0,1 0,1 0,-2 0,1 0,-7 0,6 0,-6 0,6 0,2 0,6 0,8 0,-12 0,10 0,-19 0,5 0,-7 0,14 0,-3 0,25 0,-9 0,11 0,1 0,-6 0,13 0,-20 0,11 0,-6 0,10 0,20 0,39 7,22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3A0A9-EB75-4CF4-99B9-FABC4CE45805}"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AEF52-9C05-4616-A39C-1700E0579A5E}" type="slidenum">
              <a:rPr lang="en-GB" smtClean="0"/>
              <a:t>‹#›</a:t>
            </a:fld>
            <a:endParaRPr lang="en-GB"/>
          </a:p>
        </p:txBody>
      </p:sp>
    </p:spTree>
    <p:extLst>
      <p:ext uri="{BB962C8B-B14F-4D97-AF65-F5344CB8AC3E}">
        <p14:creationId xmlns:p14="http://schemas.microsoft.com/office/powerpoint/2010/main" val="21193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tfinder.com/art/sort-best_match/paginate-60/subject-people-portrait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16</a:t>
            </a:fld>
            <a:endParaRPr lang="en-GB"/>
          </a:p>
        </p:txBody>
      </p:sp>
    </p:spTree>
    <p:extLst>
      <p:ext uri="{BB962C8B-B14F-4D97-AF65-F5344CB8AC3E}">
        <p14:creationId xmlns:p14="http://schemas.microsoft.com/office/powerpoint/2010/main" val="3515409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used in Y5</a:t>
            </a:r>
          </a:p>
          <a:p>
            <a:endParaRPr lang="en-GB" dirty="0"/>
          </a:p>
          <a:p>
            <a:r>
              <a:rPr lang="en-GB" dirty="0"/>
              <a:t>Begun with a trip to Giverny with my year 5 children – looked at Monet’s house and gardens</a:t>
            </a:r>
          </a:p>
          <a:p>
            <a:endParaRPr lang="en-GB" dirty="0"/>
          </a:p>
          <a:p>
            <a:r>
              <a:rPr lang="en-GB" dirty="0" err="1"/>
              <a:t>Laorigniarie</a:t>
            </a:r>
            <a:r>
              <a:rPr lang="en-GB" dirty="0"/>
              <a:t> in Paris to see his works on the wall. </a:t>
            </a:r>
          </a:p>
          <a:p>
            <a:endParaRPr lang="en-GB" dirty="0"/>
          </a:p>
          <a:p>
            <a:r>
              <a:rPr lang="en-GB" dirty="0"/>
              <a:t>Saw the  real life behind the artist. </a:t>
            </a:r>
          </a:p>
          <a:p>
            <a:endParaRPr lang="en-GB" dirty="0"/>
          </a:p>
          <a:p>
            <a:r>
              <a:rPr lang="en-GB" dirty="0"/>
              <a:t>Research of the man followed by works of art. </a:t>
            </a:r>
          </a:p>
          <a:p>
            <a:endParaRPr lang="en-GB" dirty="0"/>
          </a:p>
          <a:p>
            <a:r>
              <a:rPr lang="en-GB" dirty="0"/>
              <a:t>Children used pastels to create</a:t>
            </a:r>
          </a:p>
          <a:p>
            <a:endParaRPr lang="en-GB" dirty="0"/>
          </a:p>
          <a:p>
            <a:r>
              <a:rPr lang="en-GB" dirty="0"/>
              <a:t>I have lots of photos if anyone wants me to share just ask. </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44</a:t>
            </a:fld>
            <a:endParaRPr lang="en-US"/>
          </a:p>
        </p:txBody>
      </p:sp>
    </p:spTree>
    <p:extLst>
      <p:ext uri="{BB962C8B-B14F-4D97-AF65-F5344CB8AC3E}">
        <p14:creationId xmlns:p14="http://schemas.microsoft.com/office/powerpoint/2010/main" val="73438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 colours had different meant to her. Happy memories, sad colours etc.. </a:t>
            </a:r>
          </a:p>
          <a:p>
            <a:endParaRPr lang="en-GB" dirty="0"/>
          </a:p>
          <a:p>
            <a:r>
              <a:rPr lang="en-GB" dirty="0"/>
              <a:t>Could link to PHSCE</a:t>
            </a:r>
          </a:p>
          <a:p>
            <a:r>
              <a:rPr lang="en-GB" dirty="0"/>
              <a:t>Philosophy for children</a:t>
            </a:r>
          </a:p>
          <a:p>
            <a:endParaRPr lang="en-GB" dirty="0"/>
          </a:p>
          <a:p>
            <a:endParaRPr lang="en-GB" dirty="0"/>
          </a:p>
          <a:p>
            <a:r>
              <a:rPr lang="en-GB" dirty="0"/>
              <a:t>Frida </a:t>
            </a:r>
            <a:r>
              <a:rPr lang="en-GB" dirty="0" err="1"/>
              <a:t>Kahol</a:t>
            </a:r>
            <a:r>
              <a:rPr lang="en-GB" dirty="0"/>
              <a:t> </a:t>
            </a:r>
          </a:p>
          <a:p>
            <a:endParaRPr lang="en-GB" dirty="0"/>
          </a:p>
          <a:p>
            <a:r>
              <a:rPr lang="en-GB" b="0" i="0" u="none" strike="noStrike" dirty="0">
                <a:solidFill>
                  <a:srgbClr val="15212F"/>
                </a:solidFill>
                <a:effectLst/>
                <a:latin typeface="sul-sans"/>
              </a:rPr>
              <a:t>Kahlo is best known for her brilliantly coloured and unapologetic </a:t>
            </a:r>
            <a:r>
              <a:rPr lang="en-GB" b="0" i="0" u="sng" dirty="0">
                <a:effectLst/>
                <a:latin typeface="sul-sans"/>
                <a:hlinkClick r:id="rId3"/>
              </a:rPr>
              <a:t>self-portraits</a:t>
            </a:r>
            <a:r>
              <a:rPr lang="en-GB" b="0" i="0" u="none" strike="noStrike" dirty="0">
                <a:solidFill>
                  <a:srgbClr val="15212F"/>
                </a:solidFill>
                <a:effectLst/>
                <a:latin typeface="sul-sans"/>
              </a:rPr>
              <a:t> in which she appears elaborately clothed in traditional </a:t>
            </a:r>
            <a:r>
              <a:rPr lang="en-GB" b="0" i="0" u="none" strike="noStrike" dirty="0" err="1">
                <a:solidFill>
                  <a:srgbClr val="15212F"/>
                </a:solidFill>
                <a:effectLst/>
                <a:latin typeface="sul-sans"/>
              </a:rPr>
              <a:t>Tehuana</a:t>
            </a:r>
            <a:r>
              <a:rPr lang="en-GB" b="0" i="0" u="none" strike="noStrike" dirty="0">
                <a:solidFill>
                  <a:srgbClr val="15212F"/>
                </a:solidFill>
                <a:effectLst/>
                <a:latin typeface="sul-sans"/>
              </a:rPr>
              <a:t> costumes. Her roots and relationships were explored extensively in her work, which was also haunted by physical pain following a bus accident which resulted in more than 30 operations</a:t>
            </a:r>
          </a:p>
          <a:p>
            <a:endParaRPr lang="en-GB" b="0" i="0" u="none" strike="noStrike" dirty="0">
              <a:solidFill>
                <a:srgbClr val="15212F"/>
              </a:solidFill>
              <a:effectLst/>
              <a:latin typeface="sul-sans"/>
            </a:endParaRPr>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45</a:t>
            </a:fld>
            <a:endParaRPr lang="en-US"/>
          </a:p>
        </p:txBody>
      </p:sp>
    </p:spTree>
    <p:extLst>
      <p:ext uri="{BB962C8B-B14F-4D97-AF65-F5344CB8AC3E}">
        <p14:creationId xmlns:p14="http://schemas.microsoft.com/office/powerpoint/2010/main" val="112614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Sketch books are a celebration of their work</a:t>
            </a:r>
          </a:p>
          <a:p>
            <a:endParaRPr lang="en-GB" dirty="0"/>
          </a:p>
          <a:p>
            <a:r>
              <a:rPr lang="en-GB" dirty="0"/>
              <a:t>Show be their jottings, ideas, and build up a picture. </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47</a:t>
            </a:fld>
            <a:endParaRPr lang="en-US"/>
          </a:p>
        </p:txBody>
      </p:sp>
    </p:spTree>
    <p:extLst>
      <p:ext uri="{BB962C8B-B14F-4D97-AF65-F5344CB8AC3E}">
        <p14:creationId xmlns:p14="http://schemas.microsoft.com/office/powerpoint/2010/main" val="3412553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minute just think about the headings  and score yourself out of ten</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77</a:t>
            </a:fld>
            <a:endParaRPr lang="en-US"/>
          </a:p>
        </p:txBody>
      </p:sp>
    </p:spTree>
    <p:extLst>
      <p:ext uri="{BB962C8B-B14F-4D97-AF65-F5344CB8AC3E}">
        <p14:creationId xmlns:p14="http://schemas.microsoft.com/office/powerpoint/2010/main" val="227687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minute just think about the headings  and score yourself out of ten</a:t>
            </a:r>
          </a:p>
          <a:p>
            <a:endParaRPr lang="en-GB" dirty="0"/>
          </a:p>
          <a:p>
            <a:r>
              <a:rPr lang="en-GB" dirty="0"/>
              <a:t>How confident are you at teaching Art and Design?</a:t>
            </a:r>
          </a:p>
          <a:p>
            <a:endParaRPr lang="en-GB" dirty="0"/>
          </a:p>
          <a:p>
            <a:r>
              <a:rPr lang="en-GB" dirty="0"/>
              <a:t>How well do you know NC expectations of this topic? </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18</a:t>
            </a:fld>
            <a:endParaRPr lang="en-US"/>
          </a:p>
        </p:txBody>
      </p:sp>
    </p:spTree>
    <p:extLst>
      <p:ext uri="{BB962C8B-B14F-4D97-AF65-F5344CB8AC3E}">
        <p14:creationId xmlns:p14="http://schemas.microsoft.com/office/powerpoint/2010/main" val="227687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images / Art as a jumping off point, a hook to a lesson. </a:t>
            </a:r>
          </a:p>
          <a:p>
            <a:endParaRPr lang="en-GB" dirty="0"/>
          </a:p>
          <a:p>
            <a:r>
              <a:rPr lang="en-GB" dirty="0"/>
              <a:t>Use them in all subjects. Don’t restrict them to just ART and DT </a:t>
            </a:r>
          </a:p>
          <a:p>
            <a:r>
              <a:rPr lang="en-GB" dirty="0"/>
              <a:t>Use an enriched approach to spark discussion / debate etc…</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20</a:t>
            </a:fld>
            <a:endParaRPr lang="en-US"/>
          </a:p>
        </p:txBody>
      </p:sp>
    </p:spTree>
    <p:extLst>
      <p:ext uri="{BB962C8B-B14F-4D97-AF65-F5344CB8AC3E}">
        <p14:creationId xmlns:p14="http://schemas.microsoft.com/office/powerpoint/2010/main" val="45449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any of you taught Art and Design yet? </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22</a:t>
            </a:fld>
            <a:endParaRPr lang="en-US"/>
          </a:p>
        </p:txBody>
      </p:sp>
    </p:spTree>
    <p:extLst>
      <p:ext uri="{BB962C8B-B14F-4D97-AF65-F5344CB8AC3E}">
        <p14:creationId xmlns:p14="http://schemas.microsoft.com/office/powerpoint/2010/main" val="3885324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the purpose of study. </a:t>
            </a:r>
          </a:p>
          <a:p>
            <a:endParaRPr lang="en-GB" dirty="0"/>
          </a:p>
          <a:p>
            <a:r>
              <a:rPr lang="en-GB" dirty="0"/>
              <a:t>What is meant by embody some of the highest forms of creativity? </a:t>
            </a:r>
          </a:p>
          <a:p>
            <a:endParaRPr lang="en-GB" dirty="0"/>
          </a:p>
          <a:p>
            <a:r>
              <a:rPr lang="en-GB" dirty="0"/>
              <a:t>Have a discussion about what this means to you as teachers? </a:t>
            </a:r>
          </a:p>
          <a:p>
            <a:endParaRPr lang="en-GB" dirty="0"/>
          </a:p>
          <a:p>
            <a:r>
              <a:rPr lang="en-GB" dirty="0"/>
              <a:t>CHILDREN TO TAP INTO THEIR CREATIVE SIDE, WHETHER OR NOT THEY HAVE A TALENT – EVERYONE IS UNIQUE AND WHATEVER THEY COMPLETE IS SPECIAL TO THEM</a:t>
            </a:r>
          </a:p>
          <a:p>
            <a:endParaRPr lang="en-GB" dirty="0"/>
          </a:p>
          <a:p>
            <a:r>
              <a:rPr lang="en-GB" dirty="0"/>
              <a:t>ART AND DESIGN CAN HELP THOSE WHO ARE NOT GIFTED ACADEMICALLY – SEND ARE USUALLY VERY GIFTED CREATIVELY – CAN PRODUCE SOME AMAZING PIECES OF ART</a:t>
            </a:r>
          </a:p>
          <a:p>
            <a:endParaRPr lang="en-GB" dirty="0"/>
          </a:p>
          <a:p>
            <a:endParaRPr lang="en-GB" dirty="0"/>
          </a:p>
          <a:p>
            <a:r>
              <a:rPr lang="en-GB" dirty="0"/>
              <a:t>What does engage, inspire and challenges in Art and Design look like? </a:t>
            </a:r>
          </a:p>
          <a:p>
            <a:endParaRPr lang="en-GB" dirty="0"/>
          </a:p>
          <a:p>
            <a:r>
              <a:rPr lang="en-GB" dirty="0"/>
              <a:t>High quality – needs work to show progression to embed knowledge and skills. </a:t>
            </a:r>
          </a:p>
          <a:p>
            <a:endParaRPr lang="en-GB" dirty="0"/>
          </a:p>
          <a:p>
            <a:r>
              <a:rPr lang="en-GB" dirty="0"/>
              <a:t>Think Critically - </a:t>
            </a:r>
            <a:r>
              <a:rPr lang="en-GB" b="0" i="0" u="none" strike="noStrike" dirty="0">
                <a:solidFill>
                  <a:srgbClr val="202124"/>
                </a:solidFill>
                <a:effectLst/>
                <a:latin typeface="arial" panose="020B0604020202020204" pitchFamily="34" charset="0"/>
              </a:rPr>
              <a:t>Five key critical thinking skills to have in the workplace are </a:t>
            </a:r>
            <a:r>
              <a:rPr lang="en-GB" b="1" i="0" u="none" strike="noStrike" dirty="0">
                <a:solidFill>
                  <a:srgbClr val="202124"/>
                </a:solidFill>
                <a:effectLst/>
                <a:latin typeface="arial" panose="020B0604020202020204" pitchFamily="34" charset="0"/>
              </a:rPr>
              <a:t>observation</a:t>
            </a:r>
            <a:r>
              <a:rPr lang="en-GB" b="0" i="0" u="none" strike="noStrike" dirty="0">
                <a:solidFill>
                  <a:srgbClr val="202124"/>
                </a:solidFill>
                <a:effectLst/>
                <a:latin typeface="arial" panose="020B0604020202020204" pitchFamily="34" charset="0"/>
              </a:rPr>
              <a:t>, </a:t>
            </a:r>
            <a:r>
              <a:rPr lang="en-GB" b="1" i="0" u="none" strike="noStrike" dirty="0">
                <a:solidFill>
                  <a:srgbClr val="202124"/>
                </a:solidFill>
                <a:effectLst/>
                <a:latin typeface="arial" panose="020B0604020202020204" pitchFamily="34" charset="0"/>
              </a:rPr>
              <a:t>analysis</a:t>
            </a:r>
            <a:r>
              <a:rPr lang="en-GB" b="0" i="0" u="none" strike="noStrike" dirty="0">
                <a:solidFill>
                  <a:srgbClr val="202124"/>
                </a:solidFill>
                <a:effectLst/>
                <a:latin typeface="arial" panose="020B0604020202020204" pitchFamily="34" charset="0"/>
              </a:rPr>
              <a:t>, </a:t>
            </a:r>
            <a:r>
              <a:rPr lang="en-GB" b="1" i="0" u="none" strike="noStrike" dirty="0">
                <a:solidFill>
                  <a:srgbClr val="202124"/>
                </a:solidFill>
                <a:effectLst/>
                <a:latin typeface="arial" panose="020B0604020202020204" pitchFamily="34" charset="0"/>
              </a:rPr>
              <a:t>inference</a:t>
            </a:r>
            <a:r>
              <a:rPr lang="en-GB" b="0" i="0" u="none" strike="noStrike" dirty="0">
                <a:solidFill>
                  <a:srgbClr val="202124"/>
                </a:solidFill>
                <a:effectLst/>
                <a:latin typeface="arial" panose="020B0604020202020204" pitchFamily="34" charset="0"/>
              </a:rPr>
              <a:t>, </a:t>
            </a:r>
            <a:r>
              <a:rPr lang="en-GB" b="1" i="0" u="none" strike="noStrike" dirty="0">
                <a:solidFill>
                  <a:srgbClr val="202124"/>
                </a:solidFill>
                <a:effectLst/>
                <a:latin typeface="arial" panose="020B0604020202020204" pitchFamily="34" charset="0"/>
              </a:rPr>
              <a:t>communication</a:t>
            </a:r>
            <a:r>
              <a:rPr lang="en-GB" b="0" i="0" u="none" strike="noStrike" dirty="0">
                <a:solidFill>
                  <a:srgbClr val="202124"/>
                </a:solidFill>
                <a:effectLst/>
                <a:latin typeface="arial" panose="020B0604020202020204" pitchFamily="34" charset="0"/>
              </a:rPr>
              <a:t> and </a:t>
            </a:r>
            <a:r>
              <a:rPr lang="en-GB" b="1" i="0" u="none" strike="noStrike" dirty="0">
                <a:solidFill>
                  <a:srgbClr val="202124"/>
                </a:solidFill>
                <a:effectLst/>
                <a:latin typeface="arial" panose="020B0604020202020204" pitchFamily="34" charset="0"/>
              </a:rPr>
              <a:t>problem-solving</a:t>
            </a:r>
            <a:r>
              <a:rPr lang="en-GB" b="0" i="0" u="none" strike="noStrike" dirty="0">
                <a:solidFill>
                  <a:srgbClr val="202124"/>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23</a:t>
            </a:fld>
            <a:endParaRPr lang="en-US"/>
          </a:p>
        </p:txBody>
      </p:sp>
    </p:spTree>
    <p:extLst>
      <p:ext uri="{BB962C8B-B14F-4D97-AF65-F5344CB8AC3E}">
        <p14:creationId xmlns:p14="http://schemas.microsoft.com/office/powerpoint/2010/main" val="2476929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 mastery of art and design techniques </a:t>
            </a:r>
          </a:p>
          <a:p>
            <a:endParaRPr lang="en-GB" dirty="0"/>
          </a:p>
          <a:p>
            <a:r>
              <a:rPr lang="en-GB" dirty="0"/>
              <a:t>What does this look like?</a:t>
            </a:r>
          </a:p>
          <a:p>
            <a:endParaRPr lang="en-GB" dirty="0"/>
          </a:p>
          <a:p>
            <a:r>
              <a:rPr lang="en-GB" dirty="0"/>
              <a:t>Not just about artists, </a:t>
            </a:r>
          </a:p>
          <a:p>
            <a:r>
              <a:rPr lang="en-GB" dirty="0"/>
              <a:t>Architecting designers too</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25</a:t>
            </a:fld>
            <a:endParaRPr lang="en-US" dirty="0"/>
          </a:p>
        </p:txBody>
      </p:sp>
    </p:spTree>
    <p:extLst>
      <p:ext uri="{BB962C8B-B14F-4D97-AF65-F5344CB8AC3E}">
        <p14:creationId xmlns:p14="http://schemas.microsoft.com/office/powerpoint/2010/main" val="400134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quick whistle stop tour of artists that we have used in our school. </a:t>
            </a:r>
          </a:p>
          <a:p>
            <a:endParaRPr lang="en-GB" dirty="0"/>
          </a:p>
          <a:p>
            <a:r>
              <a:rPr lang="en-GB" dirty="0"/>
              <a:t>The photos are a mixture of children’s work / displays / real life examples of how they were used. </a:t>
            </a:r>
          </a:p>
          <a:p>
            <a:endParaRPr lang="en-GB" dirty="0"/>
          </a:p>
          <a:p>
            <a:r>
              <a:rPr lang="en-GB" dirty="0"/>
              <a:t>Ask any questions as we go through. Hopefully you may pick up some ideas along the away – you may have other ideas to share as e go along too. </a:t>
            </a:r>
          </a:p>
          <a:p>
            <a:endParaRPr lang="en-GB" dirty="0"/>
          </a:p>
          <a:p>
            <a:r>
              <a:rPr lang="en-GB" dirty="0"/>
              <a:t>NationL gallery </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39</a:t>
            </a:fld>
            <a:endParaRPr lang="en-US" dirty="0"/>
          </a:p>
        </p:txBody>
      </p:sp>
    </p:spTree>
    <p:extLst>
      <p:ext uri="{BB962C8B-B14F-4D97-AF65-F5344CB8AC3E}">
        <p14:creationId xmlns:p14="http://schemas.microsoft.com/office/powerpoint/2010/main" val="290580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1 – Kandinsky </a:t>
            </a:r>
          </a:p>
          <a:p>
            <a:endParaRPr lang="en-GB" dirty="0"/>
          </a:p>
          <a:p>
            <a:r>
              <a:rPr lang="en-GB" dirty="0"/>
              <a:t>Linked to shape in Maths too</a:t>
            </a:r>
          </a:p>
          <a:p>
            <a:endParaRPr lang="en-GB" dirty="0"/>
          </a:p>
          <a:p>
            <a:r>
              <a:rPr lang="en-GB" dirty="0"/>
              <a:t>What skills can you see here? </a:t>
            </a:r>
          </a:p>
          <a:p>
            <a:endParaRPr lang="en-GB" dirty="0"/>
          </a:p>
          <a:p>
            <a:r>
              <a:rPr lang="en-GB" dirty="0"/>
              <a:t>Linked to colour mixing  - talked about happy colour palettes, warm and cold colours</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42</a:t>
            </a:fld>
            <a:endParaRPr lang="en-US" dirty="0"/>
          </a:p>
        </p:txBody>
      </p:sp>
    </p:spTree>
    <p:extLst>
      <p:ext uri="{BB962C8B-B14F-4D97-AF65-F5344CB8AC3E}">
        <p14:creationId xmlns:p14="http://schemas.microsoft.com/office/powerpoint/2010/main" val="241706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Art in the Environment </a:t>
            </a:r>
          </a:p>
          <a:p>
            <a:endParaRPr lang="en-GB" dirty="0"/>
          </a:p>
          <a:p>
            <a:r>
              <a:rPr lang="en-GB" dirty="0"/>
              <a:t>Children’s works of art were created by Key work children during first lockdown </a:t>
            </a:r>
          </a:p>
          <a:p>
            <a:endParaRPr lang="en-GB" dirty="0"/>
          </a:p>
          <a:p>
            <a:r>
              <a:rPr lang="en-GB" dirty="0"/>
              <a:t>Talk about taking iPads out with children to look at tone, texture, pattern for sculpture topic. </a:t>
            </a:r>
          </a:p>
          <a:p>
            <a:endParaRPr lang="en-GB" dirty="0"/>
          </a:p>
          <a:p>
            <a:r>
              <a:rPr lang="en-GB" dirty="0"/>
              <a:t>Sculpture </a:t>
            </a:r>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43</a:t>
            </a:fld>
            <a:endParaRPr lang="en-US" dirty="0"/>
          </a:p>
        </p:txBody>
      </p:sp>
    </p:spTree>
    <p:extLst>
      <p:ext uri="{BB962C8B-B14F-4D97-AF65-F5344CB8AC3E}">
        <p14:creationId xmlns:p14="http://schemas.microsoft.com/office/powerpoint/2010/main" val="3499645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651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412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52136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00093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542617"/>
            <a:ext cx="184253" cy="187300"/>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7420253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solidFill>
                  <a:srgbClr val="FFFFFF"/>
                </a:solidFill>
              </a:defRPr>
            </a:lvl1pPr>
            <a:lvl2pPr marL="0" indent="228600" defTabSz="412750">
              <a:lnSpc>
                <a:spcPct val="100000"/>
              </a:lnSpc>
              <a:spcBef>
                <a:spcPts val="0"/>
              </a:spcBef>
              <a:buSzTx/>
              <a:buNone/>
              <a:defRPr sz="2750" b="1">
                <a:solidFill>
                  <a:srgbClr val="FFFFFF"/>
                </a:solidFill>
              </a:defRPr>
            </a:lvl2pPr>
            <a:lvl3pPr marL="0" indent="457200" defTabSz="412750">
              <a:lnSpc>
                <a:spcPct val="100000"/>
              </a:lnSpc>
              <a:spcBef>
                <a:spcPts val="0"/>
              </a:spcBef>
              <a:buSzTx/>
              <a:buNone/>
              <a:defRPr sz="2750" b="1">
                <a:solidFill>
                  <a:srgbClr val="FFFFFF"/>
                </a:solidFill>
              </a:defRPr>
            </a:lvl3pPr>
            <a:lvl4pPr marL="0" indent="685800" defTabSz="412750">
              <a:lnSpc>
                <a:spcPct val="100000"/>
              </a:lnSpc>
              <a:spcBef>
                <a:spcPts val="0"/>
              </a:spcBef>
              <a:buSzTx/>
              <a:buNone/>
              <a:defRPr sz="2750" b="1">
                <a:solidFill>
                  <a:srgbClr val="FFFFFF"/>
                </a:solidFill>
              </a:defRPr>
            </a:lvl4pPr>
            <a:lvl5pPr marL="0" indent="914400" defTabSz="412750">
              <a:lnSpc>
                <a:spcPct val="100000"/>
              </a:lnSpc>
              <a:spcBef>
                <a:spcPts val="0"/>
              </a:spcBef>
              <a:buSzTx/>
              <a:buNone/>
              <a:defRPr sz="275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4125708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24D23D6-DE5A-699F-31EE-5F211C45B1D7}"/>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279579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r="6551"/>
          <a:stretch/>
        </p:blipFill>
        <p:spPr>
          <a:xfrm>
            <a:off x="7100637" y="247649"/>
            <a:ext cx="5091364" cy="5543551"/>
          </a:xfrm>
          <a:prstGeom prst="rect">
            <a:avLst/>
          </a:prstGeom>
        </p:spPr>
      </p:pic>
      <p:sp>
        <p:nvSpPr>
          <p:cNvPr id="3" name="Date Placeholder 2"/>
          <p:cNvSpPr>
            <a:spLocks noGrp="1"/>
          </p:cNvSpPr>
          <p:nvPr>
            <p:ph type="dt" sz="half" idx="10"/>
          </p:nvPr>
        </p:nvSpPr>
        <p:spPr/>
        <p:txBody>
          <a:bodyPr/>
          <a:lstStyle/>
          <a:p>
            <a:fld id="{0DAF1EB4-F472-4602-AC63-C25E1F9EE2B5}" type="datetimeFigureOut">
              <a:rPr lang="en-GB" smtClean="0"/>
              <a:t>19/04/2024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95056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33949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82481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AF1EB4-F472-4602-AC63-C25E1F9EE2B5}" type="datetimeFigureOut">
              <a:rPr lang="en-GB" smtClean="0"/>
              <a:t>19/04/2024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5952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AF1EB4-F472-4602-AC63-C25E1F9EE2B5}" type="datetimeFigureOut">
              <a:rPr lang="en-GB" smtClean="0"/>
              <a:t>19/04/2024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8985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AF1EB4-F472-4602-AC63-C25E1F9EE2B5}" type="datetimeFigureOut">
              <a:rPr lang="en-GB" smtClean="0"/>
              <a:t>19/04/2024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92719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19/04/2024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46038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59333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19/04/2024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2191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hyperlink" Target="https://assets.publishing.service.gov.uk/government/uploads/system/uploads/attachment_data/file/843676/Initial_teacher_training_core_content_framework.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239041/PRIMARY_national_curriculum_-_Design_and_technology.pdf" TargetMode="External"/><Relationship Id="rId3" Type="http://schemas.openxmlformats.org/officeDocument/2006/relationships/notesSlide" Target="../notesSlides/notesSlide1.xml"/><Relationship Id="rId7" Type="http://schemas.openxmlformats.org/officeDocument/2006/relationships/hyperlink" Target="https://assets.publishing.service.gov.uk/government/uploads/system/uploads/attachment_data/file/239018/PRIMARY_national_curriculum_-_Art_and_design.pdf" TargetMode="Externa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hyperlink" Target="https://assets.publishing.service.gov.uk/government/uploads/system/uploads/attachment_data/file/974907/EYFS_framework_-_March_2021.pdf" TargetMode="External"/><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nsead.org/publications/research-reports-and-reviews/research-reports-and-presentations/art-craft-and-design-rapid-evidence-review/"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ommons.wikimedia.org/wiki/File:A_Tilbury_Shelter_Scene_by_Henry_Moore,_1941,_(Tate_N05708).jpg" TargetMode="External"/><Relationship Id="rId5" Type="http://schemas.openxmlformats.org/officeDocument/2006/relationships/image" Target="../media/image21.jpg"/><Relationship Id="rId4" Type="http://schemas.openxmlformats.org/officeDocument/2006/relationships/image" Target="../media/image20.jpeg"/><Relationship Id="rId9" Type="http://schemas.openxmlformats.org/officeDocument/2006/relationships/hyperlink" Target="https://www.awordaboutbooks.com/blog---archive/mythologica-stephen-p-kershaw"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30.png"/><Relationship Id="rId5" Type="http://schemas.openxmlformats.org/officeDocument/2006/relationships/customXml" Target="../ink/ink2.xml"/><Relationship Id="rId10" Type="http://schemas.openxmlformats.org/officeDocument/2006/relationships/image" Target="../media/image250.png"/><Relationship Id="rId4" Type="http://schemas.openxmlformats.org/officeDocument/2006/relationships/image" Target="../media/image220.png"/><Relationship Id="rId9" Type="http://schemas.openxmlformats.org/officeDocument/2006/relationships/customXml" Target="../ink/ink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tate.org.uk/kids/explore/kids-view/what-do-you-see-episode-3" TargetMode="External"/><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8.xml"/><Relationship Id="rId1" Type="http://schemas.openxmlformats.org/officeDocument/2006/relationships/video" Target="https://www.youtube.com/embed/NEIiUs7eg7c?feature=oembed"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NEIiUs7eg7c" TargetMode="External"/><Relationship Id="rId2" Type="http://schemas.openxmlformats.org/officeDocument/2006/relationships/hyperlink" Target="https://www.accessart.org.uk/balancing-observational-experimental-drawing/"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mnRZ2rYbPPE" TargetMode="External"/><Relationship Id="rId2" Type="http://schemas.openxmlformats.org/officeDocument/2006/relationships/slideLayout" Target="../slideLayouts/slideLayout15.xml"/><Relationship Id="rId1" Type="http://schemas.openxmlformats.org/officeDocument/2006/relationships/video" Target="https://www.youtube.com/embed/mnRZ2rYbPPE?feature=oembed" TargetMode="External"/><Relationship Id="rId4" Type="http://schemas.openxmlformats.org/officeDocument/2006/relationships/image" Target="../media/image118.jpeg"/></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tate.org.uk/kids" TargetMode="External"/><Relationship Id="rId2" Type="http://schemas.openxmlformats.org/officeDocument/2006/relationships/hyperlink" Target="https://www.studentartguide.com/resources/free-art-teacher-resources"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607169"/>
            <a:ext cx="12122727" cy="808361"/>
          </a:xfrm>
        </p:spPr>
        <p:txBody>
          <a:bodyPr>
            <a:noAutofit/>
          </a:bodyPr>
          <a:lstStyle/>
          <a:p>
            <a:r>
              <a:rPr lang="en-GB" sz="4000" b="1" spc="200" dirty="0">
                <a:solidFill>
                  <a:srgbClr val="FDE001"/>
                </a:solidFill>
              </a:rPr>
              <a:t>Art &amp; Design  and Design Technology</a:t>
            </a:r>
          </a:p>
        </p:txBody>
      </p:sp>
      <p:sp>
        <p:nvSpPr>
          <p:cNvPr id="2" name="Rectangle 1"/>
          <p:cNvSpPr/>
          <p:nvPr/>
        </p:nvSpPr>
        <p:spPr>
          <a:xfrm>
            <a:off x="257174" y="97381"/>
            <a:ext cx="11760200" cy="7344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indent="92075" algn="ctr"/>
            <a:r>
              <a:rPr lang="en-GB" sz="4400" b="1" dirty="0">
                <a:solidFill>
                  <a:srgbClr val="FEE001"/>
                </a:solidFill>
                <a:latin typeface="Tw Cen MT" panose="020B0602020104020603" pitchFamily="34" charset="0"/>
              </a:rPr>
              <a:t>Central Training: </a:t>
            </a:r>
            <a:r>
              <a:rPr lang="en-GB" sz="4400" dirty="0">
                <a:solidFill>
                  <a:srgbClr val="FEE001"/>
                </a:solidFill>
                <a:latin typeface="Tw Cen MT" panose="020B0602020104020603" pitchFamily="34" charset="0"/>
              </a:rPr>
              <a:t>General Professional Studies</a:t>
            </a:r>
          </a:p>
        </p:txBody>
      </p:sp>
      <p:pic>
        <p:nvPicPr>
          <p:cNvPr id="2050" name="Picture 2" descr="Ofsted Outstanding Logo | Aylesbury Town Counc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4" y="97381"/>
            <a:ext cx="733251" cy="73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853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5099909"/>
            <a:ext cx="5415859" cy="409023"/>
          </a:xfrm>
          <a:prstGeom prst="rect">
            <a:avLst/>
          </a:prstGeom>
          <a:noFill/>
        </p:spPr>
        <p:txBody>
          <a:bodyPr wrap="square" rtlCol="0">
            <a:spAutoFit/>
          </a:bodyPr>
          <a:lstStyle/>
          <a:p>
            <a:pPr>
              <a:lnSpc>
                <a:spcPct val="85000"/>
              </a:lnSpc>
              <a:spcAft>
                <a:spcPts val="1200"/>
              </a:spcAft>
            </a:pPr>
            <a:r>
              <a:rPr lang="en-GB" sz="2400" dirty="0"/>
              <a:t>Homework can improve pupil outcomes</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Classroom Practice (TS4)</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Ensuring pupils have repeated opportunities to practise increases success.</a:t>
            </a:r>
            <a:endParaRPr lang="en-GB" sz="2400" dirty="0"/>
          </a:p>
        </p:txBody>
      </p:sp>
      <p:sp>
        <p:nvSpPr>
          <p:cNvPr id="61" name="Rectangle 60"/>
          <p:cNvSpPr/>
          <p:nvPr/>
        </p:nvSpPr>
        <p:spPr>
          <a:xfrm>
            <a:off x="1724529" y="3029755"/>
            <a:ext cx="5261768" cy="1036887"/>
          </a:xfrm>
          <a:prstGeom prst="rect">
            <a:avLst/>
          </a:prstGeom>
        </p:spPr>
        <p:txBody>
          <a:bodyPr wrap="square">
            <a:spAutoFit/>
          </a:bodyPr>
          <a:lstStyle/>
          <a:p>
            <a:pPr>
              <a:lnSpc>
                <a:spcPct val="85000"/>
              </a:lnSpc>
              <a:spcAft>
                <a:spcPts val="1200"/>
              </a:spcAft>
            </a:pPr>
            <a:r>
              <a:rPr lang="en-GB" sz="2400" dirty="0"/>
              <a:t>Paired and group activities can increase pupil success, but to work effectively pupils need guidance and support. </a:t>
            </a:r>
          </a:p>
        </p:txBody>
      </p:sp>
      <p:sp>
        <p:nvSpPr>
          <p:cNvPr id="65" name="Rectangle 64"/>
          <p:cNvSpPr/>
          <p:nvPr/>
        </p:nvSpPr>
        <p:spPr>
          <a:xfrm>
            <a:off x="1713762" y="4064832"/>
            <a:ext cx="4998733" cy="1036887"/>
          </a:xfrm>
          <a:prstGeom prst="rect">
            <a:avLst/>
          </a:prstGeom>
        </p:spPr>
        <p:txBody>
          <a:bodyPr wrap="square">
            <a:spAutoFit/>
          </a:bodyPr>
          <a:lstStyle/>
          <a:p>
            <a:pPr>
              <a:lnSpc>
                <a:spcPct val="85000"/>
              </a:lnSpc>
              <a:spcAft>
                <a:spcPts val="1200"/>
              </a:spcAft>
            </a:pPr>
            <a:r>
              <a:rPr lang="en-GB" sz="2400" dirty="0"/>
              <a:t>Care should be taken to monitor the impact of groupings on pupil attainment, behaviour and motivation. </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4.8</a:t>
              </a:r>
            </a:p>
          </p:txBody>
        </p:sp>
      </p:grpSp>
      <p:grpSp>
        <p:nvGrpSpPr>
          <p:cNvPr id="84" name="Group 83"/>
          <p:cNvGrpSpPr/>
          <p:nvPr/>
        </p:nvGrpSpPr>
        <p:grpSpPr>
          <a:xfrm>
            <a:off x="897406" y="4074932"/>
            <a:ext cx="891492" cy="829905"/>
            <a:chOff x="152400" y="3256013"/>
            <a:chExt cx="891492" cy="829905"/>
          </a:xfrm>
        </p:grpSpPr>
        <p:sp>
          <p:nvSpPr>
            <p:cNvPr id="85" name="Oval 84"/>
            <p:cNvSpPr/>
            <p:nvPr/>
          </p:nvSpPr>
          <p:spPr>
            <a:xfrm>
              <a:off x="152400" y="3256013"/>
              <a:ext cx="891492" cy="829905"/>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4.10</a:t>
              </a:r>
            </a:p>
          </p:txBody>
        </p:sp>
      </p:grpSp>
      <p:grpSp>
        <p:nvGrpSpPr>
          <p:cNvPr id="87" name="Group 86"/>
          <p:cNvGrpSpPr/>
          <p:nvPr/>
        </p:nvGrpSpPr>
        <p:grpSpPr>
          <a:xfrm>
            <a:off x="908173" y="4943210"/>
            <a:ext cx="1069483" cy="857573"/>
            <a:chOff x="152400" y="3352800"/>
            <a:chExt cx="891491"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4.11</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4.9</a:t>
              </a:r>
            </a:p>
          </p:txBody>
        </p:sp>
      </p:grpSp>
    </p:spTree>
    <p:custDataLst>
      <p:tags r:id="rId1"/>
    </p:custDataLst>
    <p:extLst>
      <p:ext uri="{BB962C8B-B14F-4D97-AF65-F5344CB8AC3E}">
        <p14:creationId xmlns:p14="http://schemas.microsoft.com/office/powerpoint/2010/main" val="257201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879472"/>
          </a:xfrm>
          <a:prstGeom prst="rect">
            <a:avLst/>
          </a:prstGeom>
          <a:noFill/>
        </p:spPr>
        <p:txBody>
          <a:bodyPr wrap="square" rtlCol="0">
            <a:spAutoFit/>
          </a:bodyPr>
          <a:lstStyle/>
          <a:p>
            <a:pPr>
              <a:lnSpc>
                <a:spcPct val="85000"/>
              </a:lnSpc>
              <a:spcAft>
                <a:spcPts val="1200"/>
              </a:spcAft>
            </a:pPr>
            <a:r>
              <a:rPr lang="en-GB" sz="2000" dirty="0"/>
              <a:t>Adaptive teaching is less likely to succeed if teachers set lower expectations for particular pupils</a:t>
            </a:r>
          </a:p>
        </p:txBody>
      </p:sp>
      <p:sp>
        <p:nvSpPr>
          <p:cNvPr id="27" name="Rectangle 26"/>
          <p:cNvSpPr/>
          <p:nvPr/>
        </p:nvSpPr>
        <p:spPr>
          <a:xfrm>
            <a:off x="7956177" y="3713284"/>
            <a:ext cx="4065494" cy="1036887"/>
          </a:xfrm>
          <a:prstGeom prst="rect">
            <a:avLst/>
          </a:prstGeom>
        </p:spPr>
        <p:txBody>
          <a:bodyPr wrap="square">
            <a:spAutoFit/>
          </a:bodyPr>
          <a:lstStyle/>
          <a:p>
            <a:pPr>
              <a:lnSpc>
                <a:spcPct val="85000"/>
              </a:lnSpc>
              <a:spcAft>
                <a:spcPts val="1200"/>
              </a:spcAft>
            </a:pPr>
            <a:r>
              <a:rPr lang="en-GB" sz="2400" dirty="0"/>
              <a:t>It is a common misconception that pupils have distinct and identifiable learning styles.</a:t>
            </a:r>
          </a:p>
        </p:txBody>
      </p:sp>
      <p:sp>
        <p:nvSpPr>
          <p:cNvPr id="28" name="Rectangle 27"/>
          <p:cNvSpPr/>
          <p:nvPr/>
        </p:nvSpPr>
        <p:spPr>
          <a:xfrm>
            <a:off x="7956177" y="1968451"/>
            <a:ext cx="4065494" cy="1664751"/>
          </a:xfrm>
          <a:prstGeom prst="rect">
            <a:avLst/>
          </a:prstGeom>
        </p:spPr>
        <p:txBody>
          <a:bodyPr wrap="square">
            <a:spAutoFit/>
          </a:bodyPr>
          <a:lstStyle/>
          <a:p>
            <a:pPr>
              <a:lnSpc>
                <a:spcPct val="85000"/>
              </a:lnSpc>
              <a:spcAft>
                <a:spcPts val="1200"/>
              </a:spcAft>
            </a:pPr>
            <a:r>
              <a:rPr lang="en-GB" sz="2400" dirty="0"/>
              <a:t>Flexibly grouping pupils within a class can be effective, but care should be taken to monitor impact on engagement.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Adaptive Teaching (TS5)</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Pupils are likely to learn at different rates and require different levels of support from teachers to succeed. </a:t>
            </a:r>
            <a:endParaRPr lang="en-GB" sz="2400" dirty="0"/>
          </a:p>
        </p:txBody>
      </p:sp>
      <p:sp>
        <p:nvSpPr>
          <p:cNvPr id="61" name="Rectangle 60"/>
          <p:cNvSpPr/>
          <p:nvPr/>
        </p:nvSpPr>
        <p:spPr>
          <a:xfrm>
            <a:off x="1724529" y="3029755"/>
            <a:ext cx="5261768" cy="1350819"/>
          </a:xfrm>
          <a:prstGeom prst="rect">
            <a:avLst/>
          </a:prstGeom>
        </p:spPr>
        <p:txBody>
          <a:bodyPr wrap="square">
            <a:spAutoFit/>
          </a:bodyPr>
          <a:lstStyle/>
          <a:p>
            <a:pPr>
              <a:lnSpc>
                <a:spcPct val="85000"/>
              </a:lnSpc>
              <a:spcAft>
                <a:spcPts val="1200"/>
              </a:spcAft>
            </a:pPr>
            <a:r>
              <a:rPr lang="en-GB" sz="2400" dirty="0"/>
              <a:t>Seeking to understand pupils’ different, including different levels of prior knowledge and potential barriers to learning is essential.</a:t>
            </a:r>
          </a:p>
        </p:txBody>
      </p:sp>
      <p:sp>
        <p:nvSpPr>
          <p:cNvPr id="65" name="Rectangle 64"/>
          <p:cNvSpPr/>
          <p:nvPr/>
        </p:nvSpPr>
        <p:spPr>
          <a:xfrm>
            <a:off x="1713762" y="4277785"/>
            <a:ext cx="4998733" cy="722955"/>
          </a:xfrm>
          <a:prstGeom prst="rect">
            <a:avLst/>
          </a:prstGeom>
        </p:spPr>
        <p:txBody>
          <a:bodyPr wrap="square">
            <a:spAutoFit/>
          </a:bodyPr>
          <a:lstStyle/>
          <a:p>
            <a:pPr>
              <a:lnSpc>
                <a:spcPct val="85000"/>
              </a:lnSpc>
              <a:spcAft>
                <a:spcPts val="1200"/>
              </a:spcAft>
            </a:pPr>
            <a:r>
              <a:rPr lang="en-GB" sz="2400" dirty="0"/>
              <a:t>Adapting teaching in a responsive way is likely to increase success.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5.1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5.2</a:t>
              </a:r>
            </a:p>
          </p:txBody>
        </p:sp>
      </p:grpSp>
      <p:grpSp>
        <p:nvGrpSpPr>
          <p:cNvPr id="96" name="Group 95"/>
          <p:cNvGrpSpPr/>
          <p:nvPr/>
        </p:nvGrpSpPr>
        <p:grpSpPr>
          <a:xfrm>
            <a:off x="7161405" y="3849517"/>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5.6</a:t>
              </a:r>
            </a:p>
          </p:txBody>
        </p:sp>
      </p:grpSp>
      <p:sp>
        <p:nvSpPr>
          <p:cNvPr id="32" name="Rectangle 31"/>
          <p:cNvSpPr/>
          <p:nvPr/>
        </p:nvSpPr>
        <p:spPr>
          <a:xfrm>
            <a:off x="7956177" y="4771447"/>
            <a:ext cx="4065494" cy="1036887"/>
          </a:xfrm>
          <a:prstGeom prst="rect">
            <a:avLst/>
          </a:prstGeom>
        </p:spPr>
        <p:txBody>
          <a:bodyPr wrap="square">
            <a:spAutoFit/>
          </a:bodyPr>
          <a:lstStyle/>
          <a:p>
            <a:pPr>
              <a:lnSpc>
                <a:spcPct val="85000"/>
              </a:lnSpc>
              <a:spcAft>
                <a:spcPts val="1200"/>
              </a:spcAft>
            </a:pPr>
            <a:r>
              <a:rPr lang="en-GB" sz="2400" dirty="0"/>
              <a:t>Pupils with SEND are likely to require additional or adapted support </a:t>
            </a:r>
          </a:p>
        </p:txBody>
      </p:sp>
      <p:grpSp>
        <p:nvGrpSpPr>
          <p:cNvPr id="33" name="Group 32"/>
          <p:cNvGrpSpPr/>
          <p:nvPr/>
        </p:nvGrpSpPr>
        <p:grpSpPr>
          <a:xfrm>
            <a:off x="7140388" y="5010409"/>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5.7</a:t>
              </a:r>
            </a:p>
          </p:txBody>
        </p:sp>
      </p:grpSp>
    </p:spTree>
    <p:custDataLst>
      <p:tags r:id="rId1"/>
    </p:custDataLst>
    <p:extLst>
      <p:ext uri="{BB962C8B-B14F-4D97-AF65-F5344CB8AC3E}">
        <p14:creationId xmlns:p14="http://schemas.microsoft.com/office/powerpoint/2010/main" val="429333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866210"/>
            <a:ext cx="5415859" cy="1036887"/>
          </a:xfrm>
          <a:prstGeom prst="rect">
            <a:avLst/>
          </a:prstGeom>
          <a:noFill/>
        </p:spPr>
        <p:txBody>
          <a:bodyPr wrap="square" rtlCol="0">
            <a:spAutoFit/>
          </a:bodyPr>
          <a:lstStyle/>
          <a:p>
            <a:pPr>
              <a:lnSpc>
                <a:spcPct val="85000"/>
              </a:lnSpc>
              <a:spcAft>
                <a:spcPts val="1200"/>
              </a:spcAft>
            </a:pPr>
            <a:r>
              <a:rPr lang="en-GB" sz="2400" dirty="0"/>
              <a:t>Teachers used information from assessments to inform decisions they make. </a:t>
            </a:r>
          </a:p>
        </p:txBody>
      </p:sp>
      <p:sp>
        <p:nvSpPr>
          <p:cNvPr id="27" name="Rectangle 26"/>
          <p:cNvSpPr/>
          <p:nvPr/>
        </p:nvSpPr>
        <p:spPr>
          <a:xfrm>
            <a:off x="7956177" y="3713284"/>
            <a:ext cx="4065494" cy="1036887"/>
          </a:xfrm>
          <a:prstGeom prst="rect">
            <a:avLst/>
          </a:prstGeom>
        </p:spPr>
        <p:txBody>
          <a:bodyPr wrap="square">
            <a:spAutoFit/>
          </a:bodyPr>
          <a:lstStyle/>
          <a:p>
            <a:pPr>
              <a:lnSpc>
                <a:spcPct val="85000"/>
              </a:lnSpc>
              <a:spcAft>
                <a:spcPts val="1200"/>
              </a:spcAft>
            </a:pPr>
            <a:r>
              <a:rPr lang="en-US" sz="2400" dirty="0"/>
              <a:t>O</a:t>
            </a:r>
            <a:r>
              <a:rPr lang="en-GB" sz="2400" dirty="0" err="1"/>
              <a:t>ver</a:t>
            </a:r>
            <a:r>
              <a:rPr lang="en-GB" sz="2400" dirty="0"/>
              <a:t> time, feedback should support pupils to monitor and regulate their own learning.</a:t>
            </a:r>
          </a:p>
        </p:txBody>
      </p:sp>
      <p:sp>
        <p:nvSpPr>
          <p:cNvPr id="28" name="Rectangle 27"/>
          <p:cNvSpPr/>
          <p:nvPr/>
        </p:nvSpPr>
        <p:spPr>
          <a:xfrm>
            <a:off x="7956177" y="1968451"/>
            <a:ext cx="4065494" cy="1664751"/>
          </a:xfrm>
          <a:prstGeom prst="rect">
            <a:avLst/>
          </a:prstGeom>
        </p:spPr>
        <p:txBody>
          <a:bodyPr wrap="square">
            <a:spAutoFit/>
          </a:bodyPr>
          <a:lstStyle/>
          <a:p>
            <a:pPr>
              <a:lnSpc>
                <a:spcPct val="85000"/>
              </a:lnSpc>
              <a:spcAft>
                <a:spcPts val="1200"/>
              </a:spcAft>
            </a:pPr>
            <a:r>
              <a:rPr lang="en-GB" sz="2400" dirty="0"/>
              <a:t>High-quality feedback can be written or verbal, encourages further effort and provides specific guidance on how to improve. </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Assessment (TS6)</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Effective assessment provides teacher with information about pupils’ understanding and needs.</a:t>
            </a:r>
            <a:endParaRPr lang="en-GB" sz="2400" dirty="0"/>
          </a:p>
        </p:txBody>
      </p:sp>
      <p:sp>
        <p:nvSpPr>
          <p:cNvPr id="61" name="Rectangle 60"/>
          <p:cNvSpPr/>
          <p:nvPr/>
        </p:nvSpPr>
        <p:spPr>
          <a:xfrm>
            <a:off x="1724529" y="3029755"/>
            <a:ext cx="5261768" cy="1036887"/>
          </a:xfrm>
          <a:prstGeom prst="rect">
            <a:avLst/>
          </a:prstGeom>
        </p:spPr>
        <p:txBody>
          <a:bodyPr wrap="square">
            <a:spAutoFit/>
          </a:bodyPr>
          <a:lstStyle/>
          <a:p>
            <a:pPr>
              <a:lnSpc>
                <a:spcPct val="85000"/>
              </a:lnSpc>
              <a:spcAft>
                <a:spcPts val="1200"/>
              </a:spcAft>
            </a:pPr>
            <a:r>
              <a:rPr lang="en-GB" sz="2400" dirty="0"/>
              <a:t>Good assessment helps teachers avoid being over-influenced by potentially misleading factors. </a:t>
            </a:r>
          </a:p>
        </p:txBody>
      </p:sp>
      <p:sp>
        <p:nvSpPr>
          <p:cNvPr id="65" name="Rectangle 64"/>
          <p:cNvSpPr/>
          <p:nvPr/>
        </p:nvSpPr>
        <p:spPr>
          <a:xfrm>
            <a:off x="1713195" y="4170599"/>
            <a:ext cx="4998733" cy="722955"/>
          </a:xfrm>
          <a:prstGeom prst="rect">
            <a:avLst/>
          </a:prstGeom>
        </p:spPr>
        <p:txBody>
          <a:bodyPr wrap="square">
            <a:spAutoFit/>
          </a:bodyPr>
          <a:lstStyle/>
          <a:p>
            <a:pPr>
              <a:lnSpc>
                <a:spcPct val="85000"/>
              </a:lnSpc>
              <a:spcAft>
                <a:spcPts val="1200"/>
              </a:spcAft>
            </a:pPr>
            <a:r>
              <a:rPr lang="en-GB" sz="2400" dirty="0"/>
              <a:t>Teachers should be clear about how assessment informs decisions.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6.1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6.2</a:t>
              </a:r>
            </a:p>
          </p:txBody>
        </p:sp>
      </p:grpSp>
      <p:grpSp>
        <p:nvGrpSpPr>
          <p:cNvPr id="96" name="Group 95"/>
          <p:cNvGrpSpPr/>
          <p:nvPr/>
        </p:nvGrpSpPr>
        <p:grpSpPr>
          <a:xfrm>
            <a:off x="7161405" y="3849517"/>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6.6</a:t>
              </a:r>
            </a:p>
          </p:txBody>
        </p:sp>
      </p:grpSp>
      <p:sp>
        <p:nvSpPr>
          <p:cNvPr id="32" name="Rectangle 31"/>
          <p:cNvSpPr/>
          <p:nvPr/>
        </p:nvSpPr>
        <p:spPr>
          <a:xfrm>
            <a:off x="7956177" y="4771447"/>
            <a:ext cx="4065494" cy="1036887"/>
          </a:xfrm>
          <a:prstGeom prst="rect">
            <a:avLst/>
          </a:prstGeom>
        </p:spPr>
        <p:txBody>
          <a:bodyPr wrap="square">
            <a:spAutoFit/>
          </a:bodyPr>
          <a:lstStyle/>
          <a:p>
            <a:pPr>
              <a:lnSpc>
                <a:spcPct val="85000"/>
              </a:lnSpc>
              <a:spcAft>
                <a:spcPts val="1200"/>
              </a:spcAft>
            </a:pPr>
            <a:r>
              <a:rPr lang="en-GB" sz="2400" dirty="0"/>
              <a:t>Working with colleagues to identify efficient approaches to assessment is important.</a:t>
            </a:r>
          </a:p>
        </p:txBody>
      </p:sp>
      <p:grpSp>
        <p:nvGrpSpPr>
          <p:cNvPr id="33" name="Group 32"/>
          <p:cNvGrpSpPr/>
          <p:nvPr/>
        </p:nvGrpSpPr>
        <p:grpSpPr>
          <a:xfrm>
            <a:off x="7140388" y="5010409"/>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6.7</a:t>
              </a:r>
            </a:p>
          </p:txBody>
        </p:sp>
      </p:grpSp>
    </p:spTree>
    <p:custDataLst>
      <p:tags r:id="rId1"/>
    </p:custDataLst>
    <p:extLst>
      <p:ext uri="{BB962C8B-B14F-4D97-AF65-F5344CB8AC3E}">
        <p14:creationId xmlns:p14="http://schemas.microsoft.com/office/powerpoint/2010/main" val="398743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0197"/>
          </a:xfrm>
          <a:prstGeom prst="rect">
            <a:avLst/>
          </a:prstGeom>
          <a:noFill/>
        </p:spPr>
        <p:txBody>
          <a:bodyPr wrap="square" rtlCol="0">
            <a:spAutoFit/>
          </a:bodyPr>
          <a:lstStyle/>
          <a:p>
            <a:pPr>
              <a:lnSpc>
                <a:spcPct val="85000"/>
              </a:lnSpc>
              <a:spcAft>
                <a:spcPts val="1200"/>
              </a:spcAft>
            </a:pPr>
            <a:r>
              <a:rPr lang="en-GB" sz="2400" dirty="0"/>
              <a:t>Teachers can influence pupils’ </a:t>
            </a:r>
            <a:r>
              <a:rPr lang="en-GB" sz="2400" b="1" dirty="0">
                <a:solidFill>
                  <a:srgbClr val="1B1A69"/>
                </a:solidFill>
              </a:rPr>
              <a:t>resilience</a:t>
            </a:r>
            <a:r>
              <a:rPr lang="en-GB" sz="2400" dirty="0"/>
              <a:t> and beliefs about their ability to succeed.</a:t>
            </a:r>
          </a:p>
        </p:txBody>
      </p:sp>
      <p:sp>
        <p:nvSpPr>
          <p:cNvPr id="27" name="Rectangle 26"/>
          <p:cNvSpPr/>
          <p:nvPr/>
        </p:nvSpPr>
        <p:spPr>
          <a:xfrm>
            <a:off x="7956177" y="3533242"/>
            <a:ext cx="4065494" cy="720197"/>
          </a:xfrm>
          <a:prstGeom prst="rect">
            <a:avLst/>
          </a:prstGeom>
        </p:spPr>
        <p:txBody>
          <a:bodyPr wrap="square">
            <a:spAutoFit/>
          </a:bodyPr>
          <a:lstStyle/>
          <a:p>
            <a:pPr>
              <a:lnSpc>
                <a:spcPct val="85000"/>
              </a:lnSpc>
              <a:spcAft>
                <a:spcPts val="1200"/>
              </a:spcAft>
            </a:pPr>
            <a:r>
              <a:rPr lang="en-GB" sz="2400" dirty="0"/>
              <a:t>Pupils are motivated by </a:t>
            </a:r>
            <a:r>
              <a:rPr lang="en-GB" sz="2400" b="1" dirty="0">
                <a:solidFill>
                  <a:srgbClr val="1B1A69"/>
                </a:solidFill>
              </a:rPr>
              <a:t>intrinsic and extrinsic factors</a:t>
            </a:r>
            <a:r>
              <a:rPr lang="en-GB" sz="2400" dirty="0"/>
              <a:t>.</a:t>
            </a:r>
          </a:p>
        </p:txBody>
      </p:sp>
      <p:sp>
        <p:nvSpPr>
          <p:cNvPr id="28" name="Rectangle 27"/>
          <p:cNvSpPr/>
          <p:nvPr/>
        </p:nvSpPr>
        <p:spPr>
          <a:xfrm>
            <a:off x="7956177" y="1968451"/>
            <a:ext cx="4065494" cy="1348061"/>
          </a:xfrm>
          <a:prstGeom prst="rect">
            <a:avLst/>
          </a:prstGeom>
        </p:spPr>
        <p:txBody>
          <a:bodyPr wrap="square">
            <a:spAutoFit/>
          </a:bodyPr>
          <a:lstStyle/>
          <a:p>
            <a:pPr>
              <a:lnSpc>
                <a:spcPct val="85000"/>
              </a:lnSpc>
              <a:spcAft>
                <a:spcPts val="1200"/>
              </a:spcAft>
            </a:pPr>
            <a:r>
              <a:rPr lang="en-GB" sz="2400" dirty="0"/>
              <a:t>Building </a:t>
            </a:r>
            <a:r>
              <a:rPr lang="en-GB" sz="2400" b="1" dirty="0">
                <a:solidFill>
                  <a:srgbClr val="1B1A69"/>
                </a:solidFill>
              </a:rPr>
              <a:t>effective</a:t>
            </a:r>
            <a:r>
              <a:rPr lang="en-GB" sz="2400" dirty="0"/>
              <a:t> </a:t>
            </a:r>
            <a:r>
              <a:rPr lang="en-GB" sz="2400" b="1" dirty="0">
                <a:solidFill>
                  <a:srgbClr val="1B1A69"/>
                </a:solidFill>
              </a:rPr>
              <a:t>relationships</a:t>
            </a:r>
            <a:r>
              <a:rPr lang="en-GB" sz="2400" dirty="0"/>
              <a:t> is easier when pupils believe that their feelings will be considered and understood.</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Behaviour Management (TS7)</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722955"/>
          </a:xfrm>
          <a:prstGeom prst="rect">
            <a:avLst/>
          </a:prstGeom>
        </p:spPr>
        <p:txBody>
          <a:bodyPr wrap="square">
            <a:spAutoFit/>
          </a:bodyPr>
          <a:lstStyle/>
          <a:p>
            <a:pPr>
              <a:lnSpc>
                <a:spcPct val="85000"/>
              </a:lnSpc>
              <a:spcAft>
                <a:spcPts val="1200"/>
              </a:spcAft>
            </a:pPr>
            <a:r>
              <a:rPr lang="en-GB" sz="2400" b="1" dirty="0">
                <a:solidFill>
                  <a:srgbClr val="1B1A69"/>
                </a:solidFill>
              </a:rPr>
              <a:t>Routines</a:t>
            </a:r>
            <a:r>
              <a:rPr lang="en-GB" sz="2400" dirty="0"/>
              <a:t> can help create an effective learning environment.</a:t>
            </a:r>
          </a:p>
        </p:txBody>
      </p:sp>
      <p:sp>
        <p:nvSpPr>
          <p:cNvPr id="61" name="Rectangle 60"/>
          <p:cNvSpPr/>
          <p:nvPr/>
        </p:nvSpPr>
        <p:spPr>
          <a:xfrm>
            <a:off x="1724529" y="2889825"/>
            <a:ext cx="5261768" cy="720197"/>
          </a:xfrm>
          <a:prstGeom prst="rect">
            <a:avLst/>
          </a:prstGeom>
        </p:spPr>
        <p:txBody>
          <a:bodyPr wrap="square">
            <a:spAutoFit/>
          </a:bodyPr>
          <a:lstStyle/>
          <a:p>
            <a:pPr>
              <a:lnSpc>
                <a:spcPct val="85000"/>
              </a:lnSpc>
              <a:spcAft>
                <a:spcPts val="1200"/>
              </a:spcAft>
            </a:pPr>
            <a:r>
              <a:rPr lang="en-GB" sz="2400" dirty="0"/>
              <a:t>A </a:t>
            </a:r>
            <a:r>
              <a:rPr lang="en-GB" sz="2400" b="1" dirty="0">
                <a:solidFill>
                  <a:srgbClr val="1B1A69"/>
                </a:solidFill>
              </a:rPr>
              <a:t>predictable</a:t>
            </a:r>
            <a:r>
              <a:rPr lang="en-GB" sz="2400" dirty="0"/>
              <a:t> </a:t>
            </a:r>
            <a:r>
              <a:rPr lang="en-GB" sz="2400" b="1" dirty="0">
                <a:solidFill>
                  <a:srgbClr val="1B1A69"/>
                </a:solidFill>
              </a:rPr>
              <a:t>and</a:t>
            </a:r>
            <a:r>
              <a:rPr lang="en-GB" sz="2400" dirty="0"/>
              <a:t> </a:t>
            </a:r>
            <a:r>
              <a:rPr lang="en-GB" sz="2400" b="1" dirty="0">
                <a:solidFill>
                  <a:srgbClr val="1B1A69"/>
                </a:solidFill>
              </a:rPr>
              <a:t>secure</a:t>
            </a:r>
            <a:r>
              <a:rPr lang="en-GB" sz="2400" dirty="0"/>
              <a:t> </a:t>
            </a:r>
            <a:r>
              <a:rPr lang="en-GB" sz="2400" b="1" dirty="0">
                <a:solidFill>
                  <a:srgbClr val="1B1A69"/>
                </a:solidFill>
              </a:rPr>
              <a:t>environment</a:t>
            </a:r>
            <a:r>
              <a:rPr lang="en-GB" sz="2400" dirty="0"/>
              <a:t> benefits all pupils, but particularly SEN.</a:t>
            </a:r>
          </a:p>
        </p:txBody>
      </p:sp>
      <p:sp>
        <p:nvSpPr>
          <p:cNvPr id="65" name="Rectangle 64"/>
          <p:cNvSpPr/>
          <p:nvPr/>
        </p:nvSpPr>
        <p:spPr>
          <a:xfrm>
            <a:off x="1724529" y="3786702"/>
            <a:ext cx="4998733" cy="1034129"/>
          </a:xfrm>
          <a:prstGeom prst="rect">
            <a:avLst/>
          </a:prstGeom>
        </p:spPr>
        <p:txBody>
          <a:bodyPr wrap="square">
            <a:spAutoFit/>
          </a:bodyPr>
          <a:lstStyle/>
          <a:p>
            <a:pPr>
              <a:lnSpc>
                <a:spcPct val="85000"/>
              </a:lnSpc>
              <a:spcAft>
                <a:spcPts val="1200"/>
              </a:spcAft>
            </a:pPr>
            <a:r>
              <a:rPr lang="en-GB" sz="2400" dirty="0"/>
              <a:t>The ability to </a:t>
            </a:r>
            <a:r>
              <a:rPr lang="en-GB" sz="2400" b="1" dirty="0">
                <a:solidFill>
                  <a:srgbClr val="1B1A69"/>
                </a:solidFill>
              </a:rPr>
              <a:t>self-regulate</a:t>
            </a:r>
            <a:r>
              <a:rPr lang="en-GB" sz="2400" dirty="0"/>
              <a:t> affects pupils’ ability to learn, success in school and future lives.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7.1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7.6</a:t>
              </a:r>
            </a:p>
          </p:txBody>
        </p:sp>
      </p:grpSp>
      <p:sp>
        <p:nvSpPr>
          <p:cNvPr id="32" name="Rectangle 31"/>
          <p:cNvSpPr/>
          <p:nvPr/>
        </p:nvSpPr>
        <p:spPr>
          <a:xfrm>
            <a:off x="7956177" y="4470169"/>
            <a:ext cx="4065494" cy="1348061"/>
          </a:xfrm>
          <a:prstGeom prst="rect">
            <a:avLst/>
          </a:prstGeom>
        </p:spPr>
        <p:txBody>
          <a:bodyPr wrap="square">
            <a:spAutoFit/>
          </a:bodyPr>
          <a:lstStyle/>
          <a:p>
            <a:pPr>
              <a:lnSpc>
                <a:spcPct val="85000"/>
              </a:lnSpc>
              <a:spcAft>
                <a:spcPts val="1200"/>
              </a:spcAft>
            </a:pPr>
            <a:r>
              <a:rPr lang="en-GB" sz="2400" dirty="0"/>
              <a:t>Pupils’ investment in learning is also driven by their </a:t>
            </a:r>
            <a:r>
              <a:rPr lang="en-GB" sz="2400" b="1" dirty="0">
                <a:solidFill>
                  <a:srgbClr val="1B1A69"/>
                </a:solidFill>
              </a:rPr>
              <a:t>prior experiences and perceptions of success and failure</a:t>
            </a:r>
            <a:r>
              <a:rPr lang="en-GB" sz="2400" dirty="0"/>
              <a:t>.</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7.7</a:t>
              </a:r>
            </a:p>
          </p:txBody>
        </p:sp>
      </p:grpSp>
    </p:spTree>
    <p:custDataLst>
      <p:tags r:id="rId1"/>
    </p:custDataLst>
    <p:extLst>
      <p:ext uri="{BB962C8B-B14F-4D97-AF65-F5344CB8AC3E}">
        <p14:creationId xmlns:p14="http://schemas.microsoft.com/office/powerpoint/2010/main" val="7400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a:t>
            </a:r>
            <a:endParaRPr lang="en-GB" sz="3600" b="1" spc="-100" dirty="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93579" y="3025112"/>
            <a:ext cx="4546800" cy="830997"/>
          </a:xfrm>
          <a:prstGeom prst="rect">
            <a:avLst/>
          </a:prstGeom>
          <a:noFill/>
        </p:spPr>
        <p:txBody>
          <a:bodyPr wrap="square" rtlCol="0">
            <a:spAutoFit/>
          </a:bodyPr>
          <a:lstStyle/>
          <a:p>
            <a:r>
              <a:rPr lang="en-GB" sz="2400" dirty="0"/>
              <a:t>Communicate a </a:t>
            </a:r>
            <a:r>
              <a:rPr lang="en-GB" sz="2400" b="1" dirty="0">
                <a:solidFill>
                  <a:srgbClr val="1B1A69"/>
                </a:solidFill>
              </a:rPr>
              <a:t>belief in the academic potential </a:t>
            </a:r>
            <a:r>
              <a:rPr lang="en-GB" sz="2400" dirty="0"/>
              <a:t>of all pupils.</a:t>
            </a:r>
          </a:p>
        </p:txBody>
      </p:sp>
      <p:sp>
        <p:nvSpPr>
          <p:cNvPr id="44" name="TextBox 43"/>
          <p:cNvSpPr txBox="1"/>
          <p:nvPr/>
        </p:nvSpPr>
        <p:spPr>
          <a:xfrm>
            <a:off x="1693579" y="2098262"/>
            <a:ext cx="4546800" cy="830997"/>
          </a:xfrm>
          <a:prstGeom prst="rect">
            <a:avLst/>
          </a:prstGeom>
          <a:noFill/>
        </p:spPr>
        <p:txBody>
          <a:bodyPr wrap="square" rtlCol="0">
            <a:spAutoFit/>
          </a:bodyPr>
          <a:lstStyle/>
          <a:p>
            <a:r>
              <a:rPr lang="en-GB" sz="2400" dirty="0"/>
              <a:t>Demonstrate consistently </a:t>
            </a:r>
            <a:r>
              <a:rPr lang="en-GB" sz="2400" b="1" dirty="0">
                <a:solidFill>
                  <a:srgbClr val="1B1A69"/>
                </a:solidFill>
              </a:rPr>
              <a:t>high behavioural expectations</a:t>
            </a:r>
            <a:r>
              <a:rPr lang="en-GB" sz="2400" dirty="0"/>
              <a:t>.</a:t>
            </a:r>
          </a:p>
        </p:txBody>
      </p:sp>
      <p:sp>
        <p:nvSpPr>
          <p:cNvPr id="59" name="Rectangle 58"/>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Practice Statements: </a:t>
            </a:r>
            <a:r>
              <a:rPr lang="en-GB" sz="4400" dirty="0">
                <a:latin typeface="Tw Cen MT" panose="020B0602020104020603" pitchFamily="34" charset="0"/>
              </a:rPr>
              <a:t>Learn how to…</a:t>
            </a:r>
          </a:p>
        </p:txBody>
      </p:sp>
      <p:sp>
        <p:nvSpPr>
          <p:cNvPr id="33" name="TextBox 32"/>
          <p:cNvSpPr txBox="1"/>
          <p:nvPr/>
        </p:nvSpPr>
        <p:spPr>
          <a:xfrm>
            <a:off x="7263257" y="2055820"/>
            <a:ext cx="4546800" cy="461665"/>
          </a:xfrm>
          <a:prstGeom prst="rect">
            <a:avLst/>
          </a:prstGeom>
          <a:noFill/>
        </p:spPr>
        <p:txBody>
          <a:bodyPr wrap="square" rtlCol="0">
            <a:spAutoFit/>
          </a:bodyPr>
          <a:lstStyle/>
          <a:p>
            <a:r>
              <a:rPr lang="en-GB" sz="2400" b="1" dirty="0">
                <a:solidFill>
                  <a:srgbClr val="002060"/>
                </a:solidFill>
              </a:rPr>
              <a:t>Plan effective lessons.</a:t>
            </a:r>
          </a:p>
        </p:txBody>
      </p:sp>
      <p:sp>
        <p:nvSpPr>
          <p:cNvPr id="52" name="TextBox 51"/>
          <p:cNvSpPr txBox="1"/>
          <p:nvPr/>
        </p:nvSpPr>
        <p:spPr>
          <a:xfrm>
            <a:off x="7260190" y="2929259"/>
            <a:ext cx="4546800" cy="830997"/>
          </a:xfrm>
          <a:prstGeom prst="rect">
            <a:avLst/>
          </a:prstGeom>
          <a:noFill/>
        </p:spPr>
        <p:txBody>
          <a:bodyPr wrap="square" rtlCol="0">
            <a:spAutoFit/>
          </a:bodyPr>
          <a:lstStyle/>
          <a:p>
            <a:r>
              <a:rPr lang="en-GB" sz="2400" dirty="0"/>
              <a:t>Provide opportunity for all pupils to experience success.</a:t>
            </a:r>
          </a:p>
        </p:txBody>
      </p:sp>
      <p:sp>
        <p:nvSpPr>
          <p:cNvPr id="56" name="TextBox 55"/>
          <p:cNvSpPr txBox="1"/>
          <p:nvPr/>
        </p:nvSpPr>
        <p:spPr>
          <a:xfrm>
            <a:off x="7260190" y="3940804"/>
            <a:ext cx="4546800" cy="830997"/>
          </a:xfrm>
          <a:prstGeom prst="rect">
            <a:avLst/>
          </a:prstGeom>
          <a:noFill/>
        </p:spPr>
        <p:txBody>
          <a:bodyPr wrap="square" rtlCol="0">
            <a:spAutoFit/>
          </a:bodyPr>
          <a:lstStyle/>
          <a:p>
            <a:r>
              <a:rPr lang="en-GB" sz="2400" dirty="0"/>
              <a:t>Check prior knowledge and understanding during lessons.</a:t>
            </a:r>
          </a:p>
        </p:txBody>
      </p:sp>
      <p:sp>
        <p:nvSpPr>
          <p:cNvPr id="63" name="TextBox 62"/>
          <p:cNvSpPr txBox="1"/>
          <p:nvPr/>
        </p:nvSpPr>
        <p:spPr>
          <a:xfrm>
            <a:off x="7260190" y="5067961"/>
            <a:ext cx="4546800" cy="461665"/>
          </a:xfrm>
          <a:prstGeom prst="rect">
            <a:avLst/>
          </a:prstGeom>
          <a:noFill/>
        </p:spPr>
        <p:txBody>
          <a:bodyPr wrap="square" rtlCol="0">
            <a:spAutoFit/>
          </a:bodyPr>
          <a:lstStyle/>
          <a:p>
            <a:r>
              <a:rPr lang="en-GB" sz="2400" b="1" dirty="0">
                <a:solidFill>
                  <a:srgbClr val="1B1A69"/>
                </a:solidFill>
              </a:rPr>
              <a:t>Provide high-quality feedback</a:t>
            </a:r>
            <a:r>
              <a:rPr lang="en-GB" sz="2400" dirty="0"/>
              <a:t>.</a:t>
            </a:r>
          </a:p>
        </p:txBody>
      </p:sp>
      <p:grpSp>
        <p:nvGrpSpPr>
          <p:cNvPr id="95" name="Group 94"/>
          <p:cNvGrpSpPr/>
          <p:nvPr/>
        </p:nvGrpSpPr>
        <p:grpSpPr>
          <a:xfrm>
            <a:off x="884110" y="3079923"/>
            <a:ext cx="719667" cy="733118"/>
            <a:chOff x="152400" y="3352800"/>
            <a:chExt cx="719667" cy="733118"/>
          </a:xfrm>
        </p:grpSpPr>
        <p:sp>
          <p:nvSpPr>
            <p:cNvPr id="96" name="Oval 95"/>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7" name="TextBox 96"/>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1</a:t>
              </a:r>
            </a:p>
          </p:txBody>
        </p:sp>
      </p:grpSp>
      <p:grpSp>
        <p:nvGrpSpPr>
          <p:cNvPr id="101" name="Group 100"/>
          <p:cNvGrpSpPr/>
          <p:nvPr/>
        </p:nvGrpSpPr>
        <p:grpSpPr>
          <a:xfrm>
            <a:off x="884110" y="2069270"/>
            <a:ext cx="719667" cy="733118"/>
            <a:chOff x="152400" y="3352800"/>
            <a:chExt cx="719667" cy="733118"/>
          </a:xfrm>
        </p:grpSpPr>
        <p:sp>
          <p:nvSpPr>
            <p:cNvPr id="102" name="Oval 10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3" name="TextBox 102"/>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1</a:t>
              </a:r>
            </a:p>
          </p:txBody>
        </p:sp>
      </p:grpSp>
      <p:grpSp>
        <p:nvGrpSpPr>
          <p:cNvPr id="104" name="Group 103"/>
          <p:cNvGrpSpPr/>
          <p:nvPr/>
        </p:nvGrpSpPr>
        <p:grpSpPr>
          <a:xfrm>
            <a:off x="6383958" y="2086965"/>
            <a:ext cx="719667" cy="733118"/>
            <a:chOff x="152400" y="3352800"/>
            <a:chExt cx="719667" cy="733118"/>
          </a:xfrm>
        </p:grpSpPr>
        <p:sp>
          <p:nvSpPr>
            <p:cNvPr id="105" name="Oval 10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6" name="TextBox 105"/>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4</a:t>
              </a:r>
              <a:endParaRPr lang="en-GB" sz="3600" b="1" dirty="0">
                <a:ln>
                  <a:solidFill>
                    <a:schemeClr val="tx1"/>
                  </a:solidFill>
                </a:ln>
                <a:latin typeface="Tw Cen MT" panose="020B0602020104020603" pitchFamily="34" charset="0"/>
              </a:endParaRPr>
            </a:p>
          </p:txBody>
        </p:sp>
      </p:grpSp>
      <p:grpSp>
        <p:nvGrpSpPr>
          <p:cNvPr id="107" name="Group 106"/>
          <p:cNvGrpSpPr/>
          <p:nvPr/>
        </p:nvGrpSpPr>
        <p:grpSpPr>
          <a:xfrm>
            <a:off x="6383958" y="3980876"/>
            <a:ext cx="719667" cy="733118"/>
            <a:chOff x="152400" y="3352800"/>
            <a:chExt cx="719667" cy="733118"/>
          </a:xfrm>
        </p:grpSpPr>
        <p:sp>
          <p:nvSpPr>
            <p:cNvPr id="108" name="Oval 10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9" name="TextBox 108"/>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6</a:t>
              </a:r>
              <a:endParaRPr lang="en-GB" sz="3600" b="1" dirty="0">
                <a:ln>
                  <a:solidFill>
                    <a:schemeClr val="tx1"/>
                  </a:solidFill>
                </a:ln>
                <a:latin typeface="Tw Cen MT" panose="020B0602020104020603" pitchFamily="34" charset="0"/>
              </a:endParaRPr>
            </a:p>
          </p:txBody>
        </p:sp>
      </p:grpSp>
      <p:grpSp>
        <p:nvGrpSpPr>
          <p:cNvPr id="110" name="Group 109"/>
          <p:cNvGrpSpPr/>
          <p:nvPr/>
        </p:nvGrpSpPr>
        <p:grpSpPr>
          <a:xfrm>
            <a:off x="6383958" y="2970223"/>
            <a:ext cx="719667" cy="733118"/>
            <a:chOff x="152400" y="3352800"/>
            <a:chExt cx="719667" cy="733118"/>
          </a:xfrm>
        </p:grpSpPr>
        <p:sp>
          <p:nvSpPr>
            <p:cNvPr id="111" name="Oval 11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2" name="TextBox 111"/>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5</a:t>
              </a:r>
              <a:endParaRPr lang="en-GB" sz="3600" b="1" dirty="0">
                <a:ln>
                  <a:solidFill>
                    <a:schemeClr val="tx1"/>
                  </a:solidFill>
                </a:ln>
                <a:latin typeface="Tw Cen MT" panose="020B0602020104020603" pitchFamily="34" charset="0"/>
              </a:endParaRPr>
            </a:p>
          </p:txBody>
        </p:sp>
      </p:grpSp>
      <p:grpSp>
        <p:nvGrpSpPr>
          <p:cNvPr id="113" name="Group 112"/>
          <p:cNvGrpSpPr/>
          <p:nvPr/>
        </p:nvGrpSpPr>
        <p:grpSpPr>
          <a:xfrm>
            <a:off x="6383958" y="4870505"/>
            <a:ext cx="719667" cy="733118"/>
            <a:chOff x="152400" y="3352800"/>
            <a:chExt cx="719667" cy="733118"/>
          </a:xfrm>
        </p:grpSpPr>
        <p:sp>
          <p:nvSpPr>
            <p:cNvPr id="114" name="Oval 1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5" name="TextBox 114"/>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6</a:t>
              </a:r>
              <a:endParaRPr lang="en-GB" sz="3600" b="1" dirty="0">
                <a:ln>
                  <a:solidFill>
                    <a:schemeClr val="tx1"/>
                  </a:solidFill>
                </a:ln>
                <a:latin typeface="Tw Cen MT" panose="020B0602020104020603" pitchFamily="34" charset="0"/>
              </a:endParaRPr>
            </a:p>
          </p:txBody>
        </p:sp>
      </p:grpSp>
      <p:grpSp>
        <p:nvGrpSpPr>
          <p:cNvPr id="32" name="Group 31">
            <a:extLst>
              <a:ext uri="{FF2B5EF4-FFF2-40B4-BE49-F238E27FC236}">
                <a16:creationId xmlns:a16="http://schemas.microsoft.com/office/drawing/2014/main" id="{BCAEC67E-D956-425F-8023-F9FA707D6AC2}"/>
              </a:ext>
            </a:extLst>
          </p:cNvPr>
          <p:cNvGrpSpPr/>
          <p:nvPr/>
        </p:nvGrpSpPr>
        <p:grpSpPr>
          <a:xfrm>
            <a:off x="901578" y="4003156"/>
            <a:ext cx="719667" cy="733118"/>
            <a:chOff x="152400" y="3352800"/>
            <a:chExt cx="719667" cy="733118"/>
          </a:xfrm>
        </p:grpSpPr>
        <p:sp>
          <p:nvSpPr>
            <p:cNvPr id="34" name="Oval 33">
              <a:extLst>
                <a:ext uri="{FF2B5EF4-FFF2-40B4-BE49-F238E27FC236}">
                  <a16:creationId xmlns:a16="http://schemas.microsoft.com/office/drawing/2014/main" id="{F2D40415-44D8-4CFA-AF91-532429890A57}"/>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a:extLst>
                <a:ext uri="{FF2B5EF4-FFF2-40B4-BE49-F238E27FC236}">
                  <a16:creationId xmlns:a16="http://schemas.microsoft.com/office/drawing/2014/main" id="{F66622CC-32CB-4B0C-8A3E-D0C4271DE7A2}"/>
                </a:ext>
              </a:extLst>
            </p:cNvPr>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2</a:t>
              </a:r>
              <a:endParaRPr lang="en-GB" sz="3600" b="1" dirty="0">
                <a:ln>
                  <a:solidFill>
                    <a:schemeClr val="tx1"/>
                  </a:solidFill>
                </a:ln>
                <a:latin typeface="Tw Cen MT" panose="020B0602020104020603" pitchFamily="34" charset="0"/>
              </a:endParaRPr>
            </a:p>
          </p:txBody>
        </p:sp>
      </p:grpSp>
      <p:sp>
        <p:nvSpPr>
          <p:cNvPr id="36" name="TextBox 35">
            <a:extLst>
              <a:ext uri="{FF2B5EF4-FFF2-40B4-BE49-F238E27FC236}">
                <a16:creationId xmlns:a16="http://schemas.microsoft.com/office/drawing/2014/main" id="{29DE6D72-39B6-4BE7-B882-24DC47BAC955}"/>
              </a:ext>
            </a:extLst>
          </p:cNvPr>
          <p:cNvSpPr txBox="1"/>
          <p:nvPr/>
        </p:nvSpPr>
        <p:spPr>
          <a:xfrm>
            <a:off x="1680593" y="3932888"/>
            <a:ext cx="4546800" cy="461665"/>
          </a:xfrm>
          <a:prstGeom prst="rect">
            <a:avLst/>
          </a:prstGeom>
          <a:noFill/>
        </p:spPr>
        <p:txBody>
          <a:bodyPr wrap="square" rtlCol="0">
            <a:spAutoFit/>
          </a:bodyPr>
          <a:lstStyle/>
          <a:p>
            <a:r>
              <a:rPr lang="en-GB" sz="2400" dirty="0"/>
              <a:t>Build on pupils’ prior knowledge.</a:t>
            </a:r>
          </a:p>
        </p:txBody>
      </p:sp>
      <p:grpSp>
        <p:nvGrpSpPr>
          <p:cNvPr id="37" name="Group 36">
            <a:extLst>
              <a:ext uri="{FF2B5EF4-FFF2-40B4-BE49-F238E27FC236}">
                <a16:creationId xmlns:a16="http://schemas.microsoft.com/office/drawing/2014/main" id="{9895C4DB-02EE-47C7-B952-B30EB0B6C3A5}"/>
              </a:ext>
            </a:extLst>
          </p:cNvPr>
          <p:cNvGrpSpPr/>
          <p:nvPr/>
        </p:nvGrpSpPr>
        <p:grpSpPr>
          <a:xfrm>
            <a:off x="884109" y="4870505"/>
            <a:ext cx="719667" cy="733118"/>
            <a:chOff x="152400" y="3352800"/>
            <a:chExt cx="719667" cy="733118"/>
          </a:xfrm>
        </p:grpSpPr>
        <p:sp>
          <p:nvSpPr>
            <p:cNvPr id="38" name="Oval 37">
              <a:extLst>
                <a:ext uri="{FF2B5EF4-FFF2-40B4-BE49-F238E27FC236}">
                  <a16:creationId xmlns:a16="http://schemas.microsoft.com/office/drawing/2014/main" id="{DD5E9C6B-7A61-4136-A78D-3154F05A58E8}"/>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9" name="TextBox 38">
              <a:extLst>
                <a:ext uri="{FF2B5EF4-FFF2-40B4-BE49-F238E27FC236}">
                  <a16:creationId xmlns:a16="http://schemas.microsoft.com/office/drawing/2014/main" id="{0AF4EF93-3FA5-416E-B70A-D2CE383F9017}"/>
                </a:ext>
              </a:extLst>
            </p:cNvPr>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3</a:t>
              </a:r>
              <a:endParaRPr lang="en-GB" sz="3600" b="1" dirty="0">
                <a:ln>
                  <a:solidFill>
                    <a:schemeClr val="tx1"/>
                  </a:solidFill>
                </a:ln>
                <a:latin typeface="Tw Cen MT" panose="020B0602020104020603" pitchFamily="34" charset="0"/>
              </a:endParaRPr>
            </a:p>
          </p:txBody>
        </p:sp>
      </p:grpSp>
      <p:sp>
        <p:nvSpPr>
          <p:cNvPr id="40" name="TextBox 39">
            <a:extLst>
              <a:ext uri="{FF2B5EF4-FFF2-40B4-BE49-F238E27FC236}">
                <a16:creationId xmlns:a16="http://schemas.microsoft.com/office/drawing/2014/main" id="{5FA7B128-6D15-4059-A145-40CCB513E60D}"/>
              </a:ext>
            </a:extLst>
          </p:cNvPr>
          <p:cNvSpPr txBox="1"/>
          <p:nvPr/>
        </p:nvSpPr>
        <p:spPr>
          <a:xfrm>
            <a:off x="1693579" y="4892785"/>
            <a:ext cx="4546800" cy="830997"/>
          </a:xfrm>
          <a:prstGeom prst="rect">
            <a:avLst/>
          </a:prstGeom>
          <a:noFill/>
        </p:spPr>
        <p:txBody>
          <a:bodyPr wrap="square" rtlCol="0">
            <a:spAutoFit/>
          </a:bodyPr>
          <a:lstStyle/>
          <a:p>
            <a:r>
              <a:rPr lang="en-GB" sz="2400" dirty="0"/>
              <a:t>Deliver a carefully sequenced and coherent curriculum.</a:t>
            </a:r>
          </a:p>
        </p:txBody>
      </p:sp>
    </p:spTree>
    <p:custDataLst>
      <p:tags r:id="rId1"/>
    </p:custDataLst>
    <p:extLst>
      <p:ext uri="{BB962C8B-B14F-4D97-AF65-F5344CB8AC3E}">
        <p14:creationId xmlns:p14="http://schemas.microsoft.com/office/powerpoint/2010/main" val="313793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a:t>
            </a:r>
            <a:endParaRPr lang="en-GB" sz="3600" b="1" spc="-100" dirty="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Practice Statements: </a:t>
            </a:r>
            <a:r>
              <a:rPr lang="en-GB" sz="4400" dirty="0">
                <a:latin typeface="Tw Cen MT" panose="020B0602020104020603" pitchFamily="34" charset="0"/>
              </a:rPr>
              <a:t>Learn how to…</a:t>
            </a:r>
          </a:p>
        </p:txBody>
      </p:sp>
      <p:sp>
        <p:nvSpPr>
          <p:cNvPr id="67" name="TextBox 66"/>
          <p:cNvSpPr txBox="1"/>
          <p:nvPr/>
        </p:nvSpPr>
        <p:spPr>
          <a:xfrm>
            <a:off x="1693579" y="2266126"/>
            <a:ext cx="5156400" cy="830997"/>
          </a:xfrm>
          <a:prstGeom prst="rect">
            <a:avLst/>
          </a:prstGeom>
          <a:noFill/>
        </p:spPr>
        <p:txBody>
          <a:bodyPr wrap="square" rtlCol="0">
            <a:spAutoFit/>
          </a:bodyPr>
          <a:lstStyle/>
          <a:p>
            <a:r>
              <a:rPr lang="en-GB" sz="2400" dirty="0"/>
              <a:t>Develop a positive, predictable and safe environment for all pupils.</a:t>
            </a:r>
          </a:p>
        </p:txBody>
      </p:sp>
      <p:sp>
        <p:nvSpPr>
          <p:cNvPr id="71" name="TextBox 70"/>
          <p:cNvSpPr txBox="1"/>
          <p:nvPr/>
        </p:nvSpPr>
        <p:spPr>
          <a:xfrm>
            <a:off x="1693579" y="3139774"/>
            <a:ext cx="5177868" cy="461665"/>
          </a:xfrm>
          <a:prstGeom prst="rect">
            <a:avLst/>
          </a:prstGeom>
          <a:noFill/>
        </p:spPr>
        <p:txBody>
          <a:bodyPr wrap="square" rtlCol="0">
            <a:spAutoFit/>
          </a:bodyPr>
          <a:lstStyle/>
          <a:p>
            <a:r>
              <a:rPr lang="en-GB" sz="2400" dirty="0"/>
              <a:t>Motivate pupils.</a:t>
            </a:r>
          </a:p>
        </p:txBody>
      </p:sp>
      <p:grpSp>
        <p:nvGrpSpPr>
          <p:cNvPr id="61" name="Group 60"/>
          <p:cNvGrpSpPr/>
          <p:nvPr/>
        </p:nvGrpSpPr>
        <p:grpSpPr>
          <a:xfrm>
            <a:off x="860046" y="3158718"/>
            <a:ext cx="719667" cy="733118"/>
            <a:chOff x="152400" y="3352800"/>
            <a:chExt cx="719667" cy="733118"/>
          </a:xfrm>
        </p:grpSpPr>
        <p:sp>
          <p:nvSpPr>
            <p:cNvPr id="62" name="Oval 6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7</a:t>
              </a:r>
              <a:endParaRPr lang="en-GB" sz="3600" b="1" dirty="0">
                <a:ln>
                  <a:solidFill>
                    <a:schemeClr val="tx1"/>
                  </a:solidFill>
                </a:ln>
                <a:latin typeface="Tw Cen MT" panose="020B0602020104020603" pitchFamily="34" charset="0"/>
              </a:endParaRPr>
            </a:p>
          </p:txBody>
        </p:sp>
      </p:grpSp>
      <p:grpSp>
        <p:nvGrpSpPr>
          <p:cNvPr id="84" name="Group 83"/>
          <p:cNvGrpSpPr/>
          <p:nvPr/>
        </p:nvGrpSpPr>
        <p:grpSpPr>
          <a:xfrm>
            <a:off x="813558" y="2306555"/>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7</a:t>
              </a:r>
              <a:endParaRPr lang="en-GB" sz="3600" b="1" dirty="0">
                <a:ln>
                  <a:solidFill>
                    <a:schemeClr val="tx1"/>
                  </a:solidFill>
                </a:ln>
                <a:latin typeface="Tw Cen MT" panose="020B0602020104020603" pitchFamily="34" charset="0"/>
              </a:endParaRPr>
            </a:p>
          </p:txBody>
        </p:sp>
      </p:grpSp>
      <p:sp>
        <p:nvSpPr>
          <p:cNvPr id="44" name="TextBox 43"/>
          <p:cNvSpPr txBox="1"/>
          <p:nvPr/>
        </p:nvSpPr>
        <p:spPr>
          <a:xfrm>
            <a:off x="1719952" y="4944443"/>
            <a:ext cx="4963236" cy="707886"/>
          </a:xfrm>
          <a:prstGeom prst="rect">
            <a:avLst/>
          </a:prstGeom>
          <a:noFill/>
        </p:spPr>
        <p:txBody>
          <a:bodyPr wrap="square" rtlCol="0">
            <a:spAutoFit/>
          </a:bodyPr>
          <a:lstStyle/>
          <a:p>
            <a:r>
              <a:rPr lang="en-GB" i="1" dirty="0">
                <a:solidFill>
                  <a:schemeClr val="bg1">
                    <a:lumMod val="65000"/>
                  </a:schemeClr>
                </a:solidFill>
              </a:rPr>
              <a:t>See full detail in the </a:t>
            </a:r>
            <a:r>
              <a:rPr lang="en-GB" b="1" i="1" dirty="0">
                <a:solidFill>
                  <a:schemeClr val="bg1">
                    <a:lumMod val="65000"/>
                  </a:schemeClr>
                </a:solidFill>
              </a:rPr>
              <a:t>ITT Core Content Framework.</a:t>
            </a:r>
          </a:p>
          <a:p>
            <a:r>
              <a:rPr lang="en-GB" sz="1100" dirty="0">
                <a:solidFill>
                  <a:schemeClr val="bg1">
                    <a:lumMod val="65000"/>
                  </a:schemeClr>
                </a:solidFill>
                <a:hlinkClick r:id="rId4"/>
              </a:rPr>
              <a:t>https://assets.publishing.service.gov.uk/government/uploads/system/uploads/attachment_data/file/843676/Initial_teacher_training_core_content_framework.pdf</a:t>
            </a:r>
            <a:endParaRPr lang="en-GB" sz="1100" b="1" i="1" dirty="0">
              <a:solidFill>
                <a:schemeClr val="bg1">
                  <a:lumMod val="65000"/>
                </a:schemeClr>
              </a:solidFill>
            </a:endParaRPr>
          </a:p>
        </p:txBody>
      </p:sp>
      <p:pic>
        <p:nvPicPr>
          <p:cNvPr id="45" name="Picture 4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694622" y="4193534"/>
            <a:ext cx="561068" cy="658458"/>
          </a:xfrm>
          <a:prstGeom prst="rect">
            <a:avLst/>
          </a:prstGeom>
        </p:spPr>
      </p:pic>
      <p:grpSp>
        <p:nvGrpSpPr>
          <p:cNvPr id="18" name="Group 17">
            <a:extLst>
              <a:ext uri="{FF2B5EF4-FFF2-40B4-BE49-F238E27FC236}">
                <a16:creationId xmlns:a16="http://schemas.microsoft.com/office/drawing/2014/main" id="{6904FB1B-6856-47A2-9032-A89C4C17C81F}"/>
              </a:ext>
            </a:extLst>
          </p:cNvPr>
          <p:cNvGrpSpPr/>
          <p:nvPr/>
        </p:nvGrpSpPr>
        <p:grpSpPr>
          <a:xfrm>
            <a:off x="6978092" y="2208800"/>
            <a:ext cx="719667" cy="733118"/>
            <a:chOff x="152400" y="3352800"/>
            <a:chExt cx="719667" cy="733118"/>
          </a:xfrm>
        </p:grpSpPr>
        <p:sp>
          <p:nvSpPr>
            <p:cNvPr id="19" name="Oval 18">
              <a:extLst>
                <a:ext uri="{FF2B5EF4-FFF2-40B4-BE49-F238E27FC236}">
                  <a16:creationId xmlns:a16="http://schemas.microsoft.com/office/drawing/2014/main" id="{B8B3277E-49E1-470E-81CE-F64D7CF36A62}"/>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0" name="TextBox 19">
              <a:extLst>
                <a:ext uri="{FF2B5EF4-FFF2-40B4-BE49-F238E27FC236}">
                  <a16:creationId xmlns:a16="http://schemas.microsoft.com/office/drawing/2014/main" id="{A955A866-16F0-4A56-A6D8-65EE5D06B223}"/>
                </a:ext>
              </a:extLst>
            </p:cNvPr>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8</a:t>
              </a:r>
              <a:endParaRPr lang="en-GB" sz="3600" b="1" dirty="0">
                <a:ln>
                  <a:solidFill>
                    <a:schemeClr val="tx1"/>
                  </a:solidFill>
                </a:ln>
                <a:latin typeface="Tw Cen MT" panose="020B0602020104020603" pitchFamily="34" charset="0"/>
              </a:endParaRPr>
            </a:p>
          </p:txBody>
        </p:sp>
      </p:grpSp>
      <p:sp>
        <p:nvSpPr>
          <p:cNvPr id="21" name="TextBox 20">
            <a:extLst>
              <a:ext uri="{FF2B5EF4-FFF2-40B4-BE49-F238E27FC236}">
                <a16:creationId xmlns:a16="http://schemas.microsoft.com/office/drawing/2014/main" id="{43AFA729-66B6-4703-BE91-788B13390BFA}"/>
              </a:ext>
            </a:extLst>
          </p:cNvPr>
          <p:cNvSpPr txBox="1"/>
          <p:nvPr/>
        </p:nvSpPr>
        <p:spPr>
          <a:xfrm>
            <a:off x="7825872" y="2268190"/>
            <a:ext cx="3806147" cy="461665"/>
          </a:xfrm>
          <a:prstGeom prst="rect">
            <a:avLst/>
          </a:prstGeom>
          <a:noFill/>
        </p:spPr>
        <p:txBody>
          <a:bodyPr wrap="square" rtlCol="0">
            <a:spAutoFit/>
          </a:bodyPr>
          <a:lstStyle/>
          <a:p>
            <a:r>
              <a:rPr lang="en-GB" sz="2400" dirty="0"/>
              <a:t>Develop as a professional.</a:t>
            </a:r>
          </a:p>
        </p:txBody>
      </p:sp>
    </p:spTree>
    <p:custDataLst>
      <p:tags r:id="rId1"/>
    </p:custDataLst>
    <p:extLst>
      <p:ext uri="{BB962C8B-B14F-4D97-AF65-F5344CB8AC3E}">
        <p14:creationId xmlns:p14="http://schemas.microsoft.com/office/powerpoint/2010/main" val="384245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1905"/>
          <a:stretch/>
        </p:blipFill>
        <p:spPr>
          <a:xfrm>
            <a:off x="2465710" y="4164859"/>
            <a:ext cx="2102262" cy="1546664"/>
          </a:xfrm>
          <a:prstGeom prst="rect">
            <a:avLst/>
          </a:prstGeom>
        </p:spPr>
      </p:pic>
      <p:sp>
        <p:nvSpPr>
          <p:cNvPr id="48" name="Rectangle 47"/>
          <p:cNvSpPr/>
          <p:nvPr/>
        </p:nvSpPr>
        <p:spPr>
          <a:xfrm>
            <a:off x="1149350" y="1248834"/>
            <a:ext cx="4734983" cy="723900"/>
          </a:xfrm>
          <a:prstGeom prst="rect">
            <a:avLst/>
          </a:prstGeom>
          <a:solidFill>
            <a:srgbClr val="DED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Academic Reading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Assigned Bibliography</a:t>
            </a:r>
            <a:endParaRPr lang="en-GB" sz="3600" b="1" dirty="0">
              <a:solidFill>
                <a:srgbClr val="FFC203"/>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62811" y="2018275"/>
            <a:ext cx="4546800" cy="2677656"/>
          </a:xfrm>
          <a:prstGeom prst="rect">
            <a:avLst/>
          </a:prstGeom>
          <a:noFill/>
        </p:spPr>
        <p:txBody>
          <a:bodyPr wrap="square" rtlCol="0">
            <a:spAutoFit/>
          </a:bodyPr>
          <a:lstStyle/>
          <a:p>
            <a:r>
              <a:rPr lang="en-GB" sz="1200" dirty="0"/>
              <a:t>Early Years Foundation Stage Framework 2021: Understanding the World and Expressive Art and Design </a:t>
            </a:r>
          </a:p>
          <a:p>
            <a:r>
              <a:rPr lang="en-US" sz="1200" dirty="0">
                <a:hlinkClick r:id="rId6"/>
              </a:rPr>
              <a:t>Statutory framework for the early years foundation stage (publishing.service.gov.uk)</a:t>
            </a:r>
            <a:endParaRPr lang="en-US" sz="1200" i="1" dirty="0"/>
          </a:p>
          <a:p>
            <a:endParaRPr lang="en-US" sz="1200" i="1" dirty="0"/>
          </a:p>
          <a:p>
            <a:r>
              <a:rPr lang="en-US" sz="1200" dirty="0"/>
              <a:t>Primary National Curriculum in Art and Design and Design Technology</a:t>
            </a:r>
          </a:p>
          <a:p>
            <a:r>
              <a:rPr lang="en-US" sz="1200" dirty="0">
                <a:hlinkClick r:id="rId7"/>
              </a:rPr>
              <a:t>National Curriculum - Art and design key stages 1 to 2 (publishing.service.gov.uk)</a:t>
            </a:r>
            <a:endParaRPr lang="en-US" sz="1200" dirty="0"/>
          </a:p>
          <a:p>
            <a:endParaRPr lang="en-US" sz="1200" dirty="0"/>
          </a:p>
          <a:p>
            <a:r>
              <a:rPr lang="en-US" sz="1200" dirty="0">
                <a:hlinkClick r:id="rId8"/>
              </a:rPr>
              <a:t>National Curriculum - Design and technology key stages 1 to 2 (publishing.service.gov.uk)</a:t>
            </a:r>
            <a:endParaRPr lang="en-US" sz="1200" dirty="0"/>
          </a:p>
          <a:p>
            <a:endParaRPr lang="en-US" sz="1200" i="1" dirty="0"/>
          </a:p>
          <a:p>
            <a:endParaRPr lang="en-US" sz="1200" i="1" dirty="0"/>
          </a:p>
          <a:p>
            <a:endParaRPr lang="en-GB" sz="1200" i="1" dirty="0"/>
          </a:p>
        </p:txBody>
      </p:sp>
      <p:sp>
        <p:nvSpPr>
          <p:cNvPr id="44" name="TextBox 43"/>
          <p:cNvSpPr txBox="1"/>
          <p:nvPr/>
        </p:nvSpPr>
        <p:spPr>
          <a:xfrm>
            <a:off x="7129825" y="1996462"/>
            <a:ext cx="4546800" cy="4001095"/>
          </a:xfrm>
          <a:prstGeom prst="rect">
            <a:avLst/>
          </a:prstGeom>
          <a:noFill/>
        </p:spPr>
        <p:txBody>
          <a:bodyPr wrap="square" rtlCol="0">
            <a:spAutoFit/>
          </a:bodyPr>
          <a:lstStyle/>
          <a:p>
            <a:endParaRPr lang="en-US" sz="1500" dirty="0"/>
          </a:p>
          <a:p>
            <a:r>
              <a:rPr lang="en-US" sz="1600" b="0" i="0" dirty="0">
                <a:solidFill>
                  <a:srgbClr val="333333"/>
                </a:solidFill>
                <a:effectLst/>
                <a:latin typeface="Avant Garde Md"/>
              </a:rPr>
              <a:t>The Art, Craft and Design Rapid Evidence Review (RER) is a survey of published scholarly literature on art, craft and design in education.</a:t>
            </a:r>
          </a:p>
          <a:p>
            <a:r>
              <a:rPr lang="en-US" sz="1600" dirty="0">
                <a:hlinkClick r:id="rId9"/>
              </a:rPr>
              <a:t>Art, Craft and Design Rapid Evidence Review (RER) | NSEAD</a:t>
            </a:r>
            <a:endParaRPr lang="en-US" sz="1600" dirty="0">
              <a:solidFill>
                <a:srgbClr val="333333"/>
              </a:solidFill>
              <a:latin typeface="Avant Garde Md"/>
            </a:endParaRPr>
          </a:p>
          <a:p>
            <a:endParaRPr lang="en-US" sz="1600" dirty="0">
              <a:solidFill>
                <a:srgbClr val="333333"/>
              </a:solidFill>
              <a:latin typeface="Avant Garde Md"/>
            </a:endParaRPr>
          </a:p>
          <a:p>
            <a:r>
              <a:rPr lang="en-US" sz="1600" b="1" i="0" dirty="0">
                <a:solidFill>
                  <a:srgbClr val="0F1111"/>
                </a:solidFill>
                <a:effectLst/>
                <a:latin typeface="Amazon Ember"/>
              </a:rPr>
              <a:t>Bloomsbury Curriculum Basics: Teaching Primary Art and Design</a:t>
            </a:r>
          </a:p>
          <a:p>
            <a:r>
              <a:rPr lang="en-GB" sz="1600" i="0" dirty="0">
                <a:solidFill>
                  <a:srgbClr val="0F1111"/>
                </a:solidFill>
                <a:effectLst/>
                <a:latin typeface="Amazon Ember"/>
              </a:rPr>
              <a:t>ISBN-10</a:t>
            </a:r>
            <a:r>
              <a:rPr lang="en-GB" sz="1600" dirty="0">
                <a:solidFill>
                  <a:srgbClr val="0F1111"/>
                </a:solidFill>
                <a:latin typeface="Amazon Ember"/>
              </a:rPr>
              <a:t> </a:t>
            </a:r>
            <a:r>
              <a:rPr lang="en-GB" sz="1600" i="0" dirty="0">
                <a:solidFill>
                  <a:srgbClr val="0F1111"/>
                </a:solidFill>
                <a:effectLst/>
                <a:latin typeface="Amazon Ember"/>
              </a:rPr>
              <a:t>147294593X</a:t>
            </a:r>
          </a:p>
          <a:p>
            <a:endParaRPr lang="en-GB" sz="1600" b="1" dirty="0">
              <a:solidFill>
                <a:srgbClr val="0F1111"/>
              </a:solidFill>
              <a:latin typeface="Amazon Ember"/>
            </a:endParaRPr>
          </a:p>
          <a:p>
            <a:r>
              <a:rPr lang="en-US" sz="1600" b="1" dirty="0">
                <a:solidFill>
                  <a:srgbClr val="000000"/>
                </a:solidFill>
                <a:effectLst/>
                <a:latin typeface="Gotham-Bold"/>
              </a:rPr>
              <a:t>The Really Useful Primary Design and Technology Book: Subject knowledge and lesson ideas (The Really Useful)</a:t>
            </a:r>
          </a:p>
          <a:p>
            <a:r>
              <a:rPr lang="en-GB" sz="1600" b="0" dirty="0">
                <a:solidFill>
                  <a:srgbClr val="000000"/>
                </a:solidFill>
                <a:effectLst/>
                <a:latin typeface="Gotham-Medium"/>
              </a:rPr>
              <a:t>ISBN13:</a:t>
            </a:r>
            <a:r>
              <a:rPr lang="en-GB" sz="1600" b="0" i="0" dirty="0">
                <a:solidFill>
                  <a:srgbClr val="000000"/>
                </a:solidFill>
                <a:effectLst/>
                <a:latin typeface="Gotham-Book"/>
              </a:rPr>
              <a:t>9781138927834</a:t>
            </a:r>
            <a:endParaRPr lang="en-GB" sz="1600" b="1" i="0" dirty="0">
              <a:solidFill>
                <a:srgbClr val="0F1111"/>
              </a:solidFill>
              <a:effectLst/>
              <a:latin typeface="Amazon Ember"/>
            </a:endParaRPr>
          </a:p>
          <a:p>
            <a:endParaRPr lang="en-US" sz="1500" dirty="0"/>
          </a:p>
        </p:txBody>
      </p:sp>
      <p:sp>
        <p:nvSpPr>
          <p:cNvPr id="59" name="Rectangle 58"/>
          <p:cNvSpPr/>
          <p:nvPr/>
        </p:nvSpPr>
        <p:spPr>
          <a:xfrm>
            <a:off x="1453045" y="1222559"/>
            <a:ext cx="4583688" cy="769441"/>
          </a:xfrm>
          <a:prstGeom prst="rect">
            <a:avLst/>
          </a:prstGeom>
        </p:spPr>
        <p:txBody>
          <a:bodyPr wrap="square">
            <a:spAutoFit/>
          </a:bodyPr>
          <a:lstStyle/>
          <a:p>
            <a:r>
              <a:rPr lang="en-GB" sz="4400" b="1" dirty="0">
                <a:latin typeface="Tw Cen MT" panose="020B0602020104020603" pitchFamily="34" charset="0"/>
              </a:rPr>
              <a:t>Pre </a:t>
            </a:r>
            <a:r>
              <a:rPr lang="en-GB" sz="4400" dirty="0">
                <a:latin typeface="Tw Cen MT" panose="020B0602020104020603" pitchFamily="34" charset="0"/>
              </a:rPr>
              <a:t>Reading</a:t>
            </a:r>
          </a:p>
        </p:txBody>
      </p:sp>
      <p:sp>
        <p:nvSpPr>
          <p:cNvPr id="28" name="Rectangle 27"/>
          <p:cNvSpPr/>
          <p:nvPr/>
        </p:nvSpPr>
        <p:spPr>
          <a:xfrm>
            <a:off x="7033684" y="1248834"/>
            <a:ext cx="5005916" cy="723900"/>
          </a:xfrm>
          <a:prstGeom prst="rect">
            <a:avLst/>
          </a:prstGeom>
          <a:solidFill>
            <a:srgbClr val="DED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068045"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379712" y="1197159"/>
            <a:ext cx="4685288" cy="769441"/>
          </a:xfrm>
          <a:prstGeom prst="rect">
            <a:avLst/>
          </a:prstGeom>
        </p:spPr>
        <p:txBody>
          <a:bodyPr wrap="square">
            <a:spAutoFit/>
          </a:bodyPr>
          <a:lstStyle/>
          <a:p>
            <a:r>
              <a:rPr lang="en-GB" sz="4400" b="1" dirty="0">
                <a:latin typeface="Tw Cen MT" panose="020B0602020104020603" pitchFamily="34" charset="0"/>
              </a:rPr>
              <a:t>Follow-Up </a:t>
            </a:r>
            <a:r>
              <a:rPr lang="en-GB" sz="4400" dirty="0">
                <a:latin typeface="Tw Cen MT" panose="020B0602020104020603" pitchFamily="34" charset="0"/>
              </a:rPr>
              <a:t>Reading</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312" y="1179592"/>
            <a:ext cx="879113" cy="886275"/>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0712" y="1204992"/>
            <a:ext cx="879113" cy="886275"/>
          </a:xfrm>
          <a:prstGeom prst="rect">
            <a:avLst/>
          </a:prstGeom>
        </p:spPr>
      </p:pic>
    </p:spTree>
    <p:custDataLst>
      <p:tags r:id="rId1"/>
    </p:custDataLst>
    <p:extLst>
      <p:ext uri="{BB962C8B-B14F-4D97-AF65-F5344CB8AC3E}">
        <p14:creationId xmlns:p14="http://schemas.microsoft.com/office/powerpoint/2010/main" val="44559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4C7009D3-43C9-4303-8FEC-5FCEAA69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39" b="33378"/>
          <a:stretch/>
        </p:blipFill>
        <p:spPr bwMode="auto">
          <a:xfrm>
            <a:off x="3225143" y="2366532"/>
            <a:ext cx="4322594" cy="3232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CB0FE6-2461-498E-B60F-0275FC888431}"/>
              </a:ext>
            </a:extLst>
          </p:cNvPr>
          <p:cNvSpPr>
            <a:spLocks noGrp="1"/>
          </p:cNvSpPr>
          <p:nvPr>
            <p:ph type="title"/>
          </p:nvPr>
        </p:nvSpPr>
        <p:spPr>
          <a:xfrm>
            <a:off x="838200" y="365126"/>
            <a:ext cx="10515600" cy="893832"/>
          </a:xfrm>
          <a:solidFill>
            <a:schemeClr val="accent1">
              <a:lumMod val="60000"/>
              <a:lumOff val="40000"/>
            </a:schemeClr>
          </a:solidFill>
        </p:spPr>
        <p:txBody>
          <a:bodyPr/>
          <a:lstStyle/>
          <a:p>
            <a:r>
              <a:rPr lang="en-US" dirty="0"/>
              <a:t>Context- Who am I? </a:t>
            </a:r>
            <a:endParaRPr lang="en-GB" dirty="0"/>
          </a:p>
        </p:txBody>
      </p:sp>
      <p:pic>
        <p:nvPicPr>
          <p:cNvPr id="2050" name="Picture 2">
            <a:extLst>
              <a:ext uri="{FF2B5EF4-FFF2-40B4-BE49-F238E27FC236}">
                <a16:creationId xmlns:a16="http://schemas.microsoft.com/office/drawing/2014/main" id="{3B5BBD54-A38A-4588-85EC-D2B5380C5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286" y="365126"/>
            <a:ext cx="2652713" cy="3535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CE991FC-3E41-4993-A1CB-7BB95150E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026" y="1258958"/>
            <a:ext cx="2215598" cy="36030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7296D68-6806-4B1A-BE7A-CB3AC1141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42" y="1258958"/>
            <a:ext cx="3977868" cy="29868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15FCCDC-4611-48CF-893C-4D967C4D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4624" y="3429000"/>
            <a:ext cx="1884087" cy="25108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5B5367A-EADF-45A5-B109-DB76B16FE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9447" y="307254"/>
            <a:ext cx="2487286"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1E7C0898-4838-4C21-8F2C-B967FAE671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724" y="4317571"/>
            <a:ext cx="1884088" cy="188408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717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5631" y="1786410"/>
            <a:ext cx="6548355" cy="1323439"/>
          </a:xfrm>
          <a:prstGeom prst="rect">
            <a:avLst/>
          </a:prstGeom>
        </p:spPr>
        <p:txBody>
          <a:bodyPr wrap="square">
            <a:spAutoFit/>
          </a:bodyPr>
          <a:lstStyle/>
          <a:p>
            <a:pPr algn="ctr">
              <a:spcBef>
                <a:spcPct val="50000"/>
              </a:spcBef>
            </a:pPr>
            <a:r>
              <a:rPr lang="en-GB" sz="4000" b="1" dirty="0">
                <a:ln w="22225">
                  <a:solidFill>
                    <a:schemeClr val="accent2"/>
                  </a:solidFill>
                  <a:prstDash val="solid"/>
                </a:ln>
                <a:solidFill>
                  <a:schemeClr val="accent2">
                    <a:lumMod val="40000"/>
                    <a:lumOff val="60000"/>
                  </a:schemeClr>
                </a:solidFill>
                <a:latin typeface="Calibri" pitchFamily="34" charset="0"/>
              </a:rPr>
              <a:t>How well do you know your Art and Design/ DT ?</a:t>
            </a:r>
          </a:p>
        </p:txBody>
      </p:sp>
      <p:sp>
        <p:nvSpPr>
          <p:cNvPr id="2" name="TextBox 1"/>
          <p:cNvSpPr txBox="1"/>
          <p:nvPr/>
        </p:nvSpPr>
        <p:spPr>
          <a:xfrm>
            <a:off x="224897" y="4391045"/>
            <a:ext cx="11449319" cy="1477328"/>
          </a:xfrm>
          <a:prstGeom prst="rect">
            <a:avLst/>
          </a:prstGeom>
          <a:noFill/>
        </p:spPr>
        <p:txBody>
          <a:bodyPr wrap="square" rtlCol="0">
            <a:spAutoFit/>
          </a:bodyPr>
          <a:lstStyle/>
          <a:p>
            <a:r>
              <a:rPr lang="en-GB" dirty="0"/>
              <a:t>Personal evaluation.    Score each out of 10. 1- low 10- high </a:t>
            </a:r>
          </a:p>
          <a:p>
            <a:endParaRPr lang="en-GB" dirty="0"/>
          </a:p>
          <a:p>
            <a:r>
              <a:rPr lang="en-GB" dirty="0"/>
              <a:t>Basic art skills – drawing/ painting               Knowledge of the art curriculum</a:t>
            </a:r>
          </a:p>
          <a:p>
            <a:r>
              <a:rPr lang="en-GB" dirty="0"/>
              <a:t>Knowledge of artists                                       Ideas generation </a:t>
            </a:r>
          </a:p>
          <a:p>
            <a:r>
              <a:rPr lang="en-GB" dirty="0"/>
              <a:t>Confidence in executing ideas                      Applying art and DT in the curriculum</a:t>
            </a:r>
          </a:p>
        </p:txBody>
      </p:sp>
      <p:sp>
        <p:nvSpPr>
          <p:cNvPr id="3" name="Rectangle 2"/>
          <p:cNvSpPr/>
          <p:nvPr/>
        </p:nvSpPr>
        <p:spPr>
          <a:xfrm rot="21125043">
            <a:off x="9209" y="403366"/>
            <a:ext cx="6411499"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 can’t draw to save my life.</a:t>
            </a:r>
          </a:p>
        </p:txBody>
      </p:sp>
      <p:sp>
        <p:nvSpPr>
          <p:cNvPr id="6" name="Rectangle 5"/>
          <p:cNvSpPr/>
          <p:nvPr/>
        </p:nvSpPr>
        <p:spPr>
          <a:xfrm rot="21104588">
            <a:off x="5249441" y="3092757"/>
            <a:ext cx="629371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don’t know many artists.</a:t>
            </a:r>
          </a:p>
        </p:txBody>
      </p:sp>
      <p:sp>
        <p:nvSpPr>
          <p:cNvPr id="7" name="Rectangle 6"/>
          <p:cNvSpPr/>
          <p:nvPr/>
        </p:nvSpPr>
        <p:spPr>
          <a:xfrm rot="2022300">
            <a:off x="7940832" y="1065553"/>
            <a:ext cx="4038991"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How do </a:t>
            </a:r>
            <a:r>
              <a:rPr lang="en-GB"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I</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fit it all in?</a:t>
            </a:r>
            <a:endParaRPr lang="en-US" sz="3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9" name="Rectangle 8"/>
          <p:cNvSpPr/>
          <p:nvPr/>
        </p:nvSpPr>
        <p:spPr>
          <a:xfrm rot="1737644">
            <a:off x="400043" y="2659337"/>
            <a:ext cx="4236032" cy="584775"/>
          </a:xfrm>
          <a:prstGeom prst="rect">
            <a:avLst/>
          </a:prstGeom>
        </p:spPr>
        <p:txBody>
          <a:bodyPr wrap="none">
            <a:spAutoFit/>
          </a:bodyPr>
          <a:lstStyle/>
          <a:p>
            <a:pPr algn="ctr"/>
            <a:r>
              <a:rPr lang="en-US" sz="3200" b="1" dirty="0">
                <a:ln/>
                <a:solidFill>
                  <a:schemeClr val="accent4"/>
                </a:solidFill>
              </a:rPr>
              <a:t>How do you make that?</a:t>
            </a:r>
          </a:p>
        </p:txBody>
      </p:sp>
    </p:spTree>
    <p:extLst>
      <p:ext uri="{BB962C8B-B14F-4D97-AF65-F5344CB8AC3E}">
        <p14:creationId xmlns:p14="http://schemas.microsoft.com/office/powerpoint/2010/main" val="314296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00F15632-E692-4736-B0D3-0E7786C99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23" b="11770"/>
          <a:stretch/>
        </p:blipFill>
        <p:spPr bwMode="auto">
          <a:xfrm>
            <a:off x="2335582" y="38686"/>
            <a:ext cx="7560808" cy="4778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CE352B-80A7-4F38-B51A-39E434DAA649}"/>
              </a:ext>
            </a:extLst>
          </p:cNvPr>
          <p:cNvSpPr txBox="1"/>
          <p:nvPr/>
        </p:nvSpPr>
        <p:spPr>
          <a:xfrm>
            <a:off x="314793" y="4811843"/>
            <a:ext cx="11602387" cy="830997"/>
          </a:xfrm>
          <a:prstGeom prst="rect">
            <a:avLst/>
          </a:prstGeom>
          <a:noFill/>
        </p:spPr>
        <p:txBody>
          <a:bodyPr wrap="square" rtlCol="0">
            <a:spAutoFit/>
          </a:bodyPr>
          <a:lstStyle/>
          <a:p>
            <a:pPr algn="ctr"/>
            <a:r>
              <a:rPr lang="en-US" sz="2400" b="1" i="1" dirty="0"/>
              <a:t>“Let their outcomes differ. They are not robots. Art is expressive, creative and individual. Let them get messy and explore, don’t do it for them.” </a:t>
            </a:r>
            <a:r>
              <a:rPr lang="en-US" sz="2000" dirty="0"/>
              <a:t>– Donna Levin SEN Teacher Priory Woods .  </a:t>
            </a:r>
            <a:endParaRPr lang="en-GB" sz="2400" dirty="0"/>
          </a:p>
        </p:txBody>
      </p:sp>
    </p:spTree>
    <p:extLst>
      <p:ext uri="{BB962C8B-B14F-4D97-AF65-F5344CB8AC3E}">
        <p14:creationId xmlns:p14="http://schemas.microsoft.com/office/powerpoint/2010/main" val="80158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Training Overview</a:t>
            </a:r>
            <a:endParaRPr lang="en-GB" sz="3600" b="1" dirty="0">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08258" y="1972734"/>
            <a:ext cx="6736438" cy="3954929"/>
          </a:xfrm>
          <a:prstGeom prst="rect">
            <a:avLst/>
          </a:prstGeom>
          <a:noFill/>
        </p:spPr>
        <p:txBody>
          <a:bodyPr wrap="square" rtlCol="0">
            <a:spAutoFit/>
          </a:bodyPr>
          <a:lstStyle/>
          <a:p>
            <a:r>
              <a:rPr lang="en-GB" sz="2000" b="1" dirty="0">
                <a:solidFill>
                  <a:srgbClr val="1B1A69"/>
                </a:solidFill>
              </a:rPr>
              <a:t>Introduction </a:t>
            </a:r>
            <a:r>
              <a:rPr lang="en-GB" sz="2000" b="1" dirty="0"/>
              <a:t>- </a:t>
            </a:r>
            <a:r>
              <a:rPr lang="en-GB" sz="2000" dirty="0"/>
              <a:t>To understand the core aims and expectations of the EYFS/KS1 and KS2 Programmes of Study for Art and DT</a:t>
            </a:r>
          </a:p>
          <a:p>
            <a:endParaRPr lang="en-GB" sz="1100" dirty="0"/>
          </a:p>
          <a:p>
            <a:pPr lvl="0"/>
            <a:r>
              <a:rPr lang="en-GB" sz="2000" b="1" dirty="0">
                <a:solidFill>
                  <a:srgbClr val="1B1A69"/>
                </a:solidFill>
              </a:rPr>
              <a:t>Research &amp; Recommendations</a:t>
            </a:r>
            <a:r>
              <a:rPr lang="en-GB" sz="2000" b="1" dirty="0"/>
              <a:t> - </a:t>
            </a:r>
            <a:r>
              <a:rPr lang="en-GB" dirty="0"/>
              <a:t>To introduce trainees to the national context of Art and DT Teaching </a:t>
            </a:r>
            <a:r>
              <a:rPr lang="en-GB" b="1" dirty="0"/>
              <a:t>from EY-Y6.</a:t>
            </a:r>
            <a:endParaRPr lang="en-GB" dirty="0"/>
          </a:p>
          <a:p>
            <a:endParaRPr lang="en-GB" sz="1100" dirty="0"/>
          </a:p>
          <a:p>
            <a:r>
              <a:rPr lang="en-GB" sz="2000" b="1" dirty="0">
                <a:solidFill>
                  <a:srgbClr val="1B1A69"/>
                </a:solidFill>
              </a:rPr>
              <a:t>Subject Knowledge and Development – </a:t>
            </a:r>
            <a:r>
              <a:rPr lang="en-GB" sz="2000" dirty="0"/>
              <a:t>To empower trainees to deliver engaging and purposeful Art and DT lessons by developing their subject specific and pedagogical knowledge from EY to Year 6.</a:t>
            </a:r>
          </a:p>
          <a:p>
            <a:endParaRPr lang="en-GB" sz="1100" dirty="0"/>
          </a:p>
          <a:p>
            <a:r>
              <a:rPr lang="en-GB" sz="2000" b="1" dirty="0">
                <a:solidFill>
                  <a:srgbClr val="1B1A69"/>
                </a:solidFill>
              </a:rPr>
              <a:t>Pedagogy Planning and Progression </a:t>
            </a:r>
            <a:r>
              <a:rPr lang="en-GB" sz="2000" b="1" dirty="0"/>
              <a:t>– </a:t>
            </a:r>
            <a:r>
              <a:rPr lang="en-GB" sz="2000" dirty="0"/>
              <a:t>To equip trainees with a range of teaching and learning strategies to implement in their Art and Design Technology lessons.</a:t>
            </a:r>
          </a:p>
        </p:txBody>
      </p:sp>
      <p:grpSp>
        <p:nvGrpSpPr>
          <p:cNvPr id="5" name="Group 4"/>
          <p:cNvGrpSpPr/>
          <p:nvPr/>
        </p:nvGrpSpPr>
        <p:grpSpPr>
          <a:xfrm>
            <a:off x="254023" y="2695815"/>
            <a:ext cx="594148" cy="605253"/>
            <a:chOff x="152400" y="3352800"/>
            <a:chExt cx="719667" cy="733118"/>
          </a:xfrm>
        </p:grpSpPr>
        <p:sp>
          <p:nvSpPr>
            <p:cNvPr id="6" name="Oval 5"/>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DE104"/>
                </a:solidFill>
                <a:latin typeface="Tw Cen MT" panose="020B0602020104020603" pitchFamily="34" charset="0"/>
              </a:endParaRPr>
            </a:p>
          </p:txBody>
        </p:sp>
        <p:sp>
          <p:nvSpPr>
            <p:cNvPr id="7" name="TextBox 6"/>
            <p:cNvSpPr txBox="1"/>
            <p:nvPr/>
          </p:nvSpPr>
          <p:spPr>
            <a:xfrm>
              <a:off x="270139" y="3365201"/>
              <a:ext cx="487742" cy="708314"/>
            </a:xfrm>
            <a:prstGeom prst="rect">
              <a:avLst/>
            </a:prstGeom>
            <a:noFill/>
          </p:spPr>
          <p:txBody>
            <a:bodyPr wrap="none" rtlCol="0">
              <a:spAutoFit/>
            </a:bodyPr>
            <a:lstStyle/>
            <a:p>
              <a:r>
                <a:rPr lang="en-US" sz="3200" b="1" dirty="0">
                  <a:ln>
                    <a:solidFill>
                      <a:schemeClr val="bg1"/>
                    </a:solidFill>
                  </a:ln>
                  <a:solidFill>
                    <a:schemeClr val="bg1"/>
                  </a:solidFill>
                  <a:latin typeface="Tw Cen MT" panose="020B0602020104020603" pitchFamily="34" charset="0"/>
                </a:rPr>
                <a:t>1</a:t>
              </a:r>
              <a:endParaRPr lang="en-GB" sz="3200" b="1" dirty="0">
                <a:ln>
                  <a:solidFill>
                    <a:schemeClr val="bg1"/>
                  </a:solidFill>
                </a:ln>
                <a:solidFill>
                  <a:schemeClr val="bg1"/>
                </a:solidFill>
                <a:latin typeface="Tw Cen MT" panose="020B0602020104020603" pitchFamily="34" charset="0"/>
              </a:endParaRPr>
            </a:p>
          </p:txBody>
        </p:sp>
      </p:grpSp>
      <p:grpSp>
        <p:nvGrpSpPr>
          <p:cNvPr id="8" name="Group 7"/>
          <p:cNvGrpSpPr/>
          <p:nvPr/>
        </p:nvGrpSpPr>
        <p:grpSpPr>
          <a:xfrm>
            <a:off x="238576" y="3623738"/>
            <a:ext cx="594148" cy="605253"/>
            <a:chOff x="152400" y="3352800"/>
            <a:chExt cx="719667" cy="733118"/>
          </a:xfrm>
        </p:grpSpPr>
        <p:sp>
          <p:nvSpPr>
            <p:cNvPr id="9" name="Oval 8"/>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0" name="TextBox 9"/>
            <p:cNvSpPr txBox="1"/>
            <p:nvPr/>
          </p:nvSpPr>
          <p:spPr>
            <a:xfrm>
              <a:off x="274241" y="3365201"/>
              <a:ext cx="487742" cy="708314"/>
            </a:xfrm>
            <a:prstGeom prst="rect">
              <a:avLst/>
            </a:prstGeom>
            <a:noFill/>
          </p:spPr>
          <p:txBody>
            <a:bodyPr wrap="none" rtlCol="0">
              <a:spAutoFit/>
            </a:bodyPr>
            <a:lstStyle/>
            <a:p>
              <a:r>
                <a:rPr lang="en-GB" sz="3200" b="1" dirty="0">
                  <a:ln>
                    <a:solidFill>
                      <a:schemeClr val="bg1"/>
                    </a:solidFill>
                  </a:ln>
                  <a:solidFill>
                    <a:schemeClr val="bg1"/>
                  </a:solidFill>
                  <a:latin typeface="Tw Cen MT" panose="020B0602020104020603" pitchFamily="34" charset="0"/>
                </a:rPr>
                <a:t>2</a:t>
              </a:r>
            </a:p>
          </p:txBody>
        </p:sp>
      </p:grpSp>
      <p:grpSp>
        <p:nvGrpSpPr>
          <p:cNvPr id="11" name="Group 10"/>
          <p:cNvGrpSpPr/>
          <p:nvPr/>
        </p:nvGrpSpPr>
        <p:grpSpPr>
          <a:xfrm>
            <a:off x="271393" y="5004678"/>
            <a:ext cx="594148" cy="605253"/>
            <a:chOff x="152400" y="3352800"/>
            <a:chExt cx="719667" cy="733118"/>
          </a:xfrm>
        </p:grpSpPr>
        <p:sp>
          <p:nvSpPr>
            <p:cNvPr id="12" name="Oval 11"/>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3" name="TextBox 12"/>
            <p:cNvSpPr txBox="1"/>
            <p:nvPr/>
          </p:nvSpPr>
          <p:spPr>
            <a:xfrm>
              <a:off x="270139" y="3352800"/>
              <a:ext cx="487742" cy="708314"/>
            </a:xfrm>
            <a:prstGeom prst="rect">
              <a:avLst/>
            </a:prstGeom>
            <a:noFill/>
          </p:spPr>
          <p:txBody>
            <a:bodyPr wrap="none" rtlCol="0">
              <a:spAutoFit/>
            </a:bodyPr>
            <a:lstStyle/>
            <a:p>
              <a:r>
                <a:rPr lang="en-GB" sz="3200" b="1" dirty="0">
                  <a:ln>
                    <a:solidFill>
                      <a:schemeClr val="bg1"/>
                    </a:solidFill>
                  </a:ln>
                  <a:solidFill>
                    <a:schemeClr val="bg1"/>
                  </a:solidFill>
                  <a:latin typeface="Tw Cen MT" panose="020B0602020104020603" pitchFamily="34" charset="0"/>
                </a:rPr>
                <a:t>3</a:t>
              </a:r>
            </a:p>
          </p:txBody>
        </p:sp>
      </p:grpSp>
      <p:sp>
        <p:nvSpPr>
          <p:cNvPr id="14" name="Rectangle 13"/>
          <p:cNvSpPr/>
          <p:nvPr/>
        </p:nvSpPr>
        <p:spPr>
          <a:xfrm>
            <a:off x="1149350" y="1248834"/>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53045" y="1222559"/>
            <a:ext cx="10544222" cy="769441"/>
          </a:xfrm>
          <a:prstGeom prst="rect">
            <a:avLst/>
          </a:prstGeom>
        </p:spPr>
        <p:txBody>
          <a:bodyPr wrap="square">
            <a:spAutoFit/>
          </a:bodyPr>
          <a:lstStyle/>
          <a:p>
            <a:r>
              <a:rPr lang="en-GB" sz="4400" dirty="0">
                <a:latin typeface="Tw Cen MT" panose="020B0602020104020603" pitchFamily="34" charset="0"/>
              </a:rPr>
              <a:t>This session </a:t>
            </a:r>
            <a:r>
              <a:rPr lang="en-GB" sz="4400" b="1" dirty="0">
                <a:latin typeface="Tw Cen MT" panose="020B0602020104020603" pitchFamily="34" charset="0"/>
              </a:rPr>
              <a:t>will aim to…</a:t>
            </a:r>
            <a:endParaRPr lang="en-GB" sz="4400" dirty="0">
              <a:latin typeface="Tw Cen MT" panose="020B0602020104020603" pitchFamily="34" charset="0"/>
            </a:endParaRP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DE104"/>
                </a:solidFill>
                <a:latin typeface="Tw Cen MT" panose="020B0602020104020603" pitchFamily="34" charset="0"/>
              </a:rPr>
              <a:t> Art and DT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endParaRPr lang="en-GB" dirty="0"/>
          </a:p>
        </p:txBody>
      </p:sp>
    </p:spTree>
    <p:custDataLst>
      <p:tags r:id="rId1"/>
    </p:custDataLst>
    <p:extLst>
      <p:ext uri="{BB962C8B-B14F-4D97-AF65-F5344CB8AC3E}">
        <p14:creationId xmlns:p14="http://schemas.microsoft.com/office/powerpoint/2010/main" val="6809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335694" y="4224938"/>
            <a:ext cx="6256964" cy="1459355"/>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indent="-228600" algn="r">
              <a:lnSpc>
                <a:spcPct val="90000"/>
              </a:lnSpc>
              <a:spcBef>
                <a:spcPct val="0"/>
              </a:spcBef>
              <a:spcAft>
                <a:spcPts val="600"/>
              </a:spcAft>
              <a:defRPr/>
            </a:pPr>
            <a:endParaRPr lang="en-US" sz="4400" kern="1200" dirty="0">
              <a:solidFill>
                <a:schemeClr val="tx1"/>
              </a:solidFill>
              <a:effectLst>
                <a:outerShdw blurRad="38100" dist="38100" dir="2700000" algn="tl">
                  <a:srgbClr val="000000"/>
                </a:outerShdw>
              </a:effectLst>
              <a:latin typeface="+mj-lt"/>
              <a:ea typeface="+mj-ea"/>
              <a:cs typeface="+mj-cs"/>
            </a:endParaRPr>
          </a:p>
          <a:p>
            <a:pPr algn="r">
              <a:lnSpc>
                <a:spcPct val="90000"/>
              </a:lnSpc>
              <a:spcBef>
                <a:spcPct val="0"/>
              </a:spcBef>
              <a:spcAft>
                <a:spcPts val="600"/>
              </a:spcAft>
              <a:defRPr/>
            </a:pPr>
            <a:r>
              <a:rPr lang="en-US" sz="4400" b="1" kern="1200" dirty="0">
                <a:solidFill>
                  <a:schemeClr val="tx1"/>
                </a:solidFill>
                <a:effectLst>
                  <a:outerShdw blurRad="38100" dist="38100" dir="2700000" algn="tl">
                    <a:srgbClr val="000000"/>
                  </a:outerShdw>
                </a:effectLst>
                <a:latin typeface="+mj-lt"/>
                <a:ea typeface="+mj-ea"/>
                <a:cs typeface="+mj-cs"/>
              </a:rPr>
              <a:t>Art as a jumping off point</a:t>
            </a:r>
          </a:p>
        </p:txBody>
      </p:sp>
      <p:pic>
        <p:nvPicPr>
          <p:cNvPr id="3074" name="Picture 2" descr="Image result for textile art"/>
          <p:cNvPicPr>
            <a:picLocks noChangeAspect="1" noChangeArrowheads="1"/>
          </p:cNvPicPr>
          <p:nvPr/>
        </p:nvPicPr>
        <p:blipFill rotWithShape="1">
          <a:blip r:embed="rId3">
            <a:extLst>
              <a:ext uri="{28A0092B-C50C-407E-A947-70E740481C1C}">
                <a14:useLocalDpi xmlns:a14="http://schemas.microsoft.com/office/drawing/2010/main" val="0"/>
              </a:ext>
            </a:extLst>
          </a:blip>
          <a:srcRect t="11057" r="-1" b="31216"/>
          <a:stretch/>
        </p:blipFill>
        <p:spPr bwMode="auto">
          <a:xfrm>
            <a:off x="2564852" y="0"/>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EB577C5F-8E47-43C3-9E98-57580E0E54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5" r="2191" b="3"/>
          <a:stretch/>
        </p:blipFill>
        <p:spPr bwMode="auto">
          <a:xfrm>
            <a:off x="20" y="0"/>
            <a:ext cx="3802345" cy="496617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book, painting&#10;&#10;Description automatically generated">
            <a:extLst>
              <a:ext uri="{FF2B5EF4-FFF2-40B4-BE49-F238E27FC236}">
                <a16:creationId xmlns:a16="http://schemas.microsoft.com/office/drawing/2014/main" id="{F7B5B66F-B36C-3130-4683-DA659E570A3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38609" y="0"/>
            <a:ext cx="4453371" cy="4914064"/>
          </a:xfrm>
          <a:prstGeom prst="rect">
            <a:avLst/>
          </a:prstGeom>
        </p:spPr>
      </p:pic>
      <p:sp>
        <p:nvSpPr>
          <p:cNvPr id="6" name="TextBox 5">
            <a:extLst>
              <a:ext uri="{FF2B5EF4-FFF2-40B4-BE49-F238E27FC236}">
                <a16:creationId xmlns:a16="http://schemas.microsoft.com/office/drawing/2014/main" id="{DBFA9ADF-2DAC-94DF-7023-5B9BF6992EC3}"/>
              </a:ext>
            </a:extLst>
          </p:cNvPr>
          <p:cNvSpPr txBox="1"/>
          <p:nvPr/>
        </p:nvSpPr>
        <p:spPr>
          <a:xfrm>
            <a:off x="11475171" y="5453461"/>
            <a:ext cx="3717131" cy="230832"/>
          </a:xfrm>
          <a:prstGeom prst="rect">
            <a:avLst/>
          </a:prstGeom>
          <a:noFill/>
        </p:spPr>
        <p:txBody>
          <a:bodyPr wrap="square" rtlCol="0">
            <a:spAutoFit/>
          </a:bodyPr>
          <a:lstStyle/>
          <a:p>
            <a:r>
              <a:rPr lang="en-GB" sz="900">
                <a:hlinkClick r:id="rId6" tooltip="https://commons.wikimedia.org/wiki/File:A_Tilbury_Shelter_Scene_by_Henry_Moore,_1941,_(Tate_N05708).jpg"/>
              </a:rPr>
              <a:t>This Photo</a:t>
            </a:r>
            <a:r>
              <a:rPr lang="en-GB" sz="900"/>
              <a:t> by Unknown Author is licensed under </a:t>
            </a:r>
            <a:r>
              <a:rPr lang="en-GB" sz="900">
                <a:hlinkClick r:id="rId7" tooltip="https://creativecommons.org/licenses/by-sa/3.0/"/>
              </a:rPr>
              <a:t>CC BY-SA</a:t>
            </a:r>
            <a:endParaRPr lang="en-GB" sz="900"/>
          </a:p>
        </p:txBody>
      </p:sp>
      <p:pic>
        <p:nvPicPr>
          <p:cNvPr id="8" name="Picture 7" descr="A picture containing calendar&#10;&#10;Description automatically generated">
            <a:extLst>
              <a:ext uri="{FF2B5EF4-FFF2-40B4-BE49-F238E27FC236}">
                <a16:creationId xmlns:a16="http://schemas.microsoft.com/office/drawing/2014/main" id="{E2C4BE09-913A-12DE-47FC-5A3EEA7FA0C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5672" t="4227" r="55119" b="13062"/>
          <a:stretch/>
        </p:blipFill>
        <p:spPr>
          <a:xfrm>
            <a:off x="5198366" y="619457"/>
            <a:ext cx="2935547" cy="3727256"/>
          </a:xfrm>
          <a:prstGeom prst="rect">
            <a:avLst/>
          </a:prstGeom>
        </p:spPr>
      </p:pic>
    </p:spTree>
    <p:extLst>
      <p:ext uri="{BB962C8B-B14F-4D97-AF65-F5344CB8AC3E}">
        <p14:creationId xmlns:p14="http://schemas.microsoft.com/office/powerpoint/2010/main" val="1860758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0485392-21EA-4367-88D8-B14608C14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235" y="119269"/>
            <a:ext cx="4100765" cy="307557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A99138E-4249-4A15-BD37-C9BC6434F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3" r="2325"/>
          <a:stretch/>
        </p:blipFill>
        <p:spPr bwMode="auto">
          <a:xfrm>
            <a:off x="0" y="119269"/>
            <a:ext cx="4344480" cy="30572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72B1549-B368-49D2-A28A-BE1E80AF6D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1" r="1480" b="36078"/>
          <a:stretch/>
        </p:blipFill>
        <p:spPr bwMode="auto">
          <a:xfrm>
            <a:off x="0" y="2400299"/>
            <a:ext cx="2631245" cy="3473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B51B060-0529-4B15-998A-1EB9087556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1" t="2392" r="17833" b="4998"/>
          <a:stretch/>
        </p:blipFill>
        <p:spPr bwMode="auto">
          <a:xfrm>
            <a:off x="7284992" y="2307166"/>
            <a:ext cx="2134269" cy="34447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34FB3884-43A7-41F3-AC13-C4DD952750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02" t="13406" r="12671" b="2511"/>
          <a:stretch/>
        </p:blipFill>
        <p:spPr bwMode="auto">
          <a:xfrm rot="5400000">
            <a:off x="9936457" y="3134803"/>
            <a:ext cx="1617289" cy="240261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8A6D281-491D-FB38-3DF1-A0E52E873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610" y="3527466"/>
            <a:ext cx="2854080" cy="212923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94CCBBF-3127-79A1-575F-5CFFE5C5A4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0723" y="342177"/>
            <a:ext cx="2134269" cy="28419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812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27905" y="646769"/>
            <a:ext cx="6076095"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GB" sz="5500" b="1" dirty="0"/>
              <a:t>How familiar are you with the National Curriculum for Art and Design?</a:t>
            </a:r>
            <a:endParaRPr lang="en-GB" sz="3500" b="1" dirty="0"/>
          </a:p>
        </p:txBody>
      </p:sp>
      <p:pic>
        <p:nvPicPr>
          <p:cNvPr id="3" name="Picture 3">
            <a:extLst>
              <a:ext uri="{FF2B5EF4-FFF2-40B4-BE49-F238E27FC236}">
                <a16:creationId xmlns:a16="http://schemas.microsoft.com/office/drawing/2014/main" id="{FA172D36-4E85-F940-A477-40ABC399E5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50" t="16735" r="32375" b="9191"/>
          <a:stretch/>
        </p:blipFill>
        <p:spPr>
          <a:xfrm>
            <a:off x="9023686" y="2453128"/>
            <a:ext cx="3168314" cy="3536243"/>
          </a:xfrm>
          <a:prstGeom prst="ellipse">
            <a:avLst/>
          </a:prstGeom>
          <a:ln>
            <a:noFill/>
          </a:ln>
          <a:effectLst>
            <a:softEdge rad="112500"/>
          </a:effectLst>
        </p:spPr>
      </p:pic>
      <p:pic>
        <p:nvPicPr>
          <p:cNvPr id="4" name="Picture 4">
            <a:extLst>
              <a:ext uri="{FF2B5EF4-FFF2-40B4-BE49-F238E27FC236}">
                <a16:creationId xmlns:a16="http://schemas.microsoft.com/office/drawing/2014/main" id="{E6D50536-375E-4A40-A6A0-EF78A30E6D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9" t="18793" r="3361" b="7710"/>
          <a:stretch/>
        </p:blipFill>
        <p:spPr>
          <a:xfrm>
            <a:off x="6858000" y="282221"/>
            <a:ext cx="3033889" cy="3317401"/>
          </a:xfrm>
          <a:prstGeom prst="ellipse">
            <a:avLst/>
          </a:prstGeom>
          <a:ln>
            <a:noFill/>
          </a:ln>
          <a:effectLst>
            <a:softEdge rad="112500"/>
          </a:effectLst>
        </p:spPr>
      </p:pic>
    </p:spTree>
    <p:extLst>
      <p:ext uri="{BB962C8B-B14F-4D97-AF65-F5344CB8AC3E}">
        <p14:creationId xmlns:p14="http://schemas.microsoft.com/office/powerpoint/2010/main" val="122757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5532" y="285800"/>
            <a:ext cx="11876468" cy="5047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sz="2800" b="1" u="sng" dirty="0">
                <a:latin typeface="Calibri" pitchFamily="34" charset="0"/>
              </a:rPr>
              <a:t>Art and design programmes of study: key stages 1 and 2</a:t>
            </a:r>
          </a:p>
          <a:p>
            <a:pPr>
              <a:spcBef>
                <a:spcPct val="50000"/>
              </a:spcBef>
            </a:pPr>
            <a:r>
              <a:rPr lang="en-GB" sz="2800" b="1" dirty="0">
                <a:latin typeface="Calibri" pitchFamily="34" charset="0"/>
              </a:rPr>
              <a:t>National curriculum in England</a:t>
            </a:r>
          </a:p>
          <a:p>
            <a:pPr>
              <a:spcBef>
                <a:spcPct val="50000"/>
              </a:spcBef>
            </a:pPr>
            <a:r>
              <a:rPr lang="en-GB" sz="2800" b="1" dirty="0">
                <a:latin typeface="Calibri" pitchFamily="34" charset="0"/>
              </a:rPr>
              <a:t>Purpose of study</a:t>
            </a:r>
          </a:p>
          <a:p>
            <a:pPr>
              <a:spcBef>
                <a:spcPct val="50000"/>
              </a:spcBef>
            </a:pPr>
            <a:r>
              <a:rPr lang="en-GB" sz="2800" dirty="0">
                <a:latin typeface="Calibri" pitchFamily="34" charset="0"/>
              </a:rPr>
              <a:t>Art, craft and design embody some of the highest forms of human creativity. A high-quality art and design education should engage, inspire and challenge pupils, equipping them with the knowledge and skills to experiment, invent and create their own works of art, craft and design. As pupils progress, they should be able to think critically and develop a more rigorous understanding of art and design. They should also know how art and design both reflect and shape our history, and contribute to the culture, creativity and wealth of our nation.</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8B92A71-24EB-A74F-885A-096951A6D895}"/>
                  </a:ext>
                </a:extLst>
              </p14:cNvPr>
              <p14:cNvContentPartPr/>
              <p14:nvPr/>
            </p14:nvContentPartPr>
            <p14:xfrm>
              <a:off x="3515040" y="2478240"/>
              <a:ext cx="7766280" cy="28800"/>
            </p14:xfrm>
          </p:contentPart>
        </mc:Choice>
        <mc:Fallback xmlns="">
          <p:pic>
            <p:nvPicPr>
              <p:cNvPr id="3" name="Ink 2">
                <a:extLst>
                  <a:ext uri="{FF2B5EF4-FFF2-40B4-BE49-F238E27FC236}">
                    <a16:creationId xmlns:a16="http://schemas.microsoft.com/office/drawing/2014/main" id="{68B92A71-24EB-A74F-885A-096951A6D895}"/>
                  </a:ext>
                </a:extLst>
              </p:cNvPr>
              <p:cNvPicPr/>
              <p:nvPr/>
            </p:nvPicPr>
            <p:blipFill>
              <a:blip r:embed="rId4"/>
              <a:stretch>
                <a:fillRect/>
              </a:stretch>
            </p:blipFill>
            <p:spPr>
              <a:xfrm>
                <a:off x="3499200" y="2414880"/>
                <a:ext cx="779760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553F47B-BCE9-374A-9536-E3262043988E}"/>
                  </a:ext>
                </a:extLst>
              </p14:cNvPr>
              <p14:cNvContentPartPr/>
              <p14:nvPr/>
            </p14:nvContentPartPr>
            <p14:xfrm>
              <a:off x="452880" y="2948040"/>
              <a:ext cx="1613520" cy="45720"/>
            </p14:xfrm>
          </p:contentPart>
        </mc:Choice>
        <mc:Fallback xmlns="">
          <p:pic>
            <p:nvPicPr>
              <p:cNvPr id="4" name="Ink 3">
                <a:extLst>
                  <a:ext uri="{FF2B5EF4-FFF2-40B4-BE49-F238E27FC236}">
                    <a16:creationId xmlns:a16="http://schemas.microsoft.com/office/drawing/2014/main" id="{A553F47B-BCE9-374A-9536-E3262043988E}"/>
                  </a:ext>
                </a:extLst>
              </p:cNvPr>
              <p:cNvPicPr/>
              <p:nvPr/>
            </p:nvPicPr>
            <p:blipFill>
              <a:blip r:embed="rId6"/>
              <a:stretch>
                <a:fillRect/>
              </a:stretch>
            </p:blipFill>
            <p:spPr>
              <a:xfrm>
                <a:off x="437040" y="2884680"/>
                <a:ext cx="16448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615DCFC-E5E6-5645-9349-1574A56DD6EE}"/>
                  </a:ext>
                </a:extLst>
              </p14:cNvPr>
              <p14:cNvContentPartPr/>
              <p14:nvPr/>
            </p14:nvContentPartPr>
            <p14:xfrm>
              <a:off x="7034400" y="2914200"/>
              <a:ext cx="4139280" cy="56880"/>
            </p14:xfrm>
          </p:contentPart>
        </mc:Choice>
        <mc:Fallback xmlns="">
          <p:pic>
            <p:nvPicPr>
              <p:cNvPr id="5" name="Ink 4">
                <a:extLst>
                  <a:ext uri="{FF2B5EF4-FFF2-40B4-BE49-F238E27FC236}">
                    <a16:creationId xmlns:a16="http://schemas.microsoft.com/office/drawing/2014/main" id="{0615DCFC-E5E6-5645-9349-1574A56DD6EE}"/>
                  </a:ext>
                </a:extLst>
              </p:cNvPr>
              <p:cNvPicPr/>
              <p:nvPr/>
            </p:nvPicPr>
            <p:blipFill>
              <a:blip r:embed="rId8"/>
              <a:stretch>
                <a:fillRect/>
              </a:stretch>
            </p:blipFill>
            <p:spPr>
              <a:xfrm>
                <a:off x="7018560" y="2850840"/>
                <a:ext cx="41706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060EF9BE-CD79-A845-9414-6EAB5CB4F8BF}"/>
                  </a:ext>
                </a:extLst>
              </p14:cNvPr>
              <p14:cNvContentPartPr/>
              <p14:nvPr/>
            </p14:nvContentPartPr>
            <p14:xfrm>
              <a:off x="2099520" y="4243680"/>
              <a:ext cx="1783800" cy="39960"/>
            </p14:xfrm>
          </p:contentPart>
        </mc:Choice>
        <mc:Fallback xmlns="">
          <p:pic>
            <p:nvPicPr>
              <p:cNvPr id="6" name="Ink 5">
                <a:extLst>
                  <a:ext uri="{FF2B5EF4-FFF2-40B4-BE49-F238E27FC236}">
                    <a16:creationId xmlns:a16="http://schemas.microsoft.com/office/drawing/2014/main" id="{060EF9BE-CD79-A845-9414-6EAB5CB4F8BF}"/>
                  </a:ext>
                </a:extLst>
              </p:cNvPr>
              <p:cNvPicPr/>
              <p:nvPr/>
            </p:nvPicPr>
            <p:blipFill>
              <a:blip r:embed="rId10"/>
              <a:stretch>
                <a:fillRect/>
              </a:stretch>
            </p:blipFill>
            <p:spPr>
              <a:xfrm>
                <a:off x="2083680" y="4180320"/>
                <a:ext cx="1815120" cy="166680"/>
              </a:xfrm>
              <a:prstGeom prst="rect">
                <a:avLst/>
              </a:prstGeom>
            </p:spPr>
          </p:pic>
        </mc:Fallback>
      </mc:AlternateContent>
    </p:spTree>
    <p:extLst>
      <p:ext uri="{BB962C8B-B14F-4D97-AF65-F5344CB8AC3E}">
        <p14:creationId xmlns:p14="http://schemas.microsoft.com/office/powerpoint/2010/main" val="32291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AF342-AB49-4649-B17D-5A1E7BD39815}"/>
              </a:ext>
            </a:extLst>
          </p:cNvPr>
          <p:cNvPicPr>
            <a:picLocks noChangeAspect="1"/>
          </p:cNvPicPr>
          <p:nvPr/>
        </p:nvPicPr>
        <p:blipFill>
          <a:blip r:embed="rId2"/>
          <a:stretch>
            <a:fillRect/>
          </a:stretch>
        </p:blipFill>
        <p:spPr>
          <a:xfrm>
            <a:off x="928687" y="172231"/>
            <a:ext cx="10334625" cy="5734050"/>
          </a:xfrm>
          <a:prstGeom prst="rect">
            <a:avLst/>
          </a:prstGeom>
        </p:spPr>
      </p:pic>
    </p:spTree>
    <p:extLst>
      <p:ext uri="{BB962C8B-B14F-4D97-AF65-F5344CB8AC3E}">
        <p14:creationId xmlns:p14="http://schemas.microsoft.com/office/powerpoint/2010/main" val="1395009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6EA4D-1983-42C2-94C4-63C6D089DE58}"/>
              </a:ext>
            </a:extLst>
          </p:cNvPr>
          <p:cNvPicPr>
            <a:picLocks noChangeAspect="1"/>
          </p:cNvPicPr>
          <p:nvPr/>
        </p:nvPicPr>
        <p:blipFill>
          <a:blip r:embed="rId3"/>
          <a:stretch>
            <a:fillRect/>
          </a:stretch>
        </p:blipFill>
        <p:spPr>
          <a:xfrm>
            <a:off x="133350" y="343680"/>
            <a:ext cx="11925300" cy="5391150"/>
          </a:xfrm>
          <a:prstGeom prst="rect">
            <a:avLst/>
          </a:prstGeom>
        </p:spPr>
      </p:pic>
    </p:spTree>
    <p:extLst>
      <p:ext uri="{BB962C8B-B14F-4D97-AF65-F5344CB8AC3E}">
        <p14:creationId xmlns:p14="http://schemas.microsoft.com/office/powerpoint/2010/main" val="82644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0AC38-A833-430B-873B-DD798C581CBE}"/>
              </a:ext>
            </a:extLst>
          </p:cNvPr>
          <p:cNvPicPr>
            <a:picLocks noChangeAspect="1"/>
          </p:cNvPicPr>
          <p:nvPr/>
        </p:nvPicPr>
        <p:blipFill>
          <a:blip r:embed="rId2"/>
          <a:stretch>
            <a:fillRect/>
          </a:stretch>
        </p:blipFill>
        <p:spPr>
          <a:xfrm>
            <a:off x="1119026" y="392462"/>
            <a:ext cx="9705975" cy="5391150"/>
          </a:xfrm>
          <a:prstGeom prst="rect">
            <a:avLst/>
          </a:prstGeom>
        </p:spPr>
      </p:pic>
      <p:sp>
        <p:nvSpPr>
          <p:cNvPr id="2" name="Rectangle 1">
            <a:extLst>
              <a:ext uri="{FF2B5EF4-FFF2-40B4-BE49-F238E27FC236}">
                <a16:creationId xmlns:a16="http://schemas.microsoft.com/office/drawing/2014/main" id="{3DA42A1A-1D69-4A91-8DCA-C6093F760A7D}"/>
              </a:ext>
            </a:extLst>
          </p:cNvPr>
          <p:cNvSpPr/>
          <p:nvPr/>
        </p:nvSpPr>
        <p:spPr>
          <a:xfrm>
            <a:off x="8309527" y="207796"/>
            <a:ext cx="3882473" cy="369332"/>
          </a:xfrm>
          <a:prstGeom prst="rect">
            <a:avLst/>
          </a:prstGeom>
        </p:spPr>
        <p:txBody>
          <a:bodyPr wrap="none">
            <a:spAutoFit/>
          </a:bodyPr>
          <a:lstStyle/>
          <a:p>
            <a:r>
              <a:rPr lang="en-GB" dirty="0">
                <a:hlinkClick r:id="rId3"/>
              </a:rPr>
              <a:t>What do You See? Episode 3 | Tate Kids</a:t>
            </a:r>
            <a:endParaRPr lang="en-GB" dirty="0"/>
          </a:p>
        </p:txBody>
      </p:sp>
    </p:spTree>
    <p:extLst>
      <p:ext uri="{BB962C8B-B14F-4D97-AF65-F5344CB8AC3E}">
        <p14:creationId xmlns:p14="http://schemas.microsoft.com/office/powerpoint/2010/main" val="2453858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03FF-E659-AE4B-9A3B-D5473DC69251}"/>
              </a:ext>
            </a:extLst>
          </p:cNvPr>
          <p:cNvSpPr>
            <a:spLocks noChangeArrowheads="1"/>
          </p:cNvSpPr>
          <p:nvPr/>
        </p:nvSpPr>
        <p:spPr bwMode="auto">
          <a:xfrm rot="20913286">
            <a:off x="529419" y="791820"/>
            <a:ext cx="7209712"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GB" sz="4800" b="1" dirty="0">
                <a:latin typeface="Calibri" pitchFamily="34" charset="0"/>
              </a:rPr>
              <a:t>What does progression look like in Art and Design?</a:t>
            </a:r>
          </a:p>
        </p:txBody>
      </p:sp>
      <p:sp>
        <p:nvSpPr>
          <p:cNvPr id="6" name="Rectangle 5">
            <a:extLst>
              <a:ext uri="{FF2B5EF4-FFF2-40B4-BE49-F238E27FC236}">
                <a16:creationId xmlns:a16="http://schemas.microsoft.com/office/drawing/2014/main" id="{6E0D6C24-78A0-43E3-AF99-00C34DD6AC3C}"/>
              </a:ext>
            </a:extLst>
          </p:cNvPr>
          <p:cNvSpPr>
            <a:spLocks noChangeArrowheads="1"/>
          </p:cNvSpPr>
          <p:nvPr/>
        </p:nvSpPr>
        <p:spPr bwMode="auto">
          <a:xfrm rot="20913286">
            <a:off x="4218326" y="3381312"/>
            <a:ext cx="720971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GB" sz="4800" b="1" dirty="0">
                <a:latin typeface="Calibri" pitchFamily="34" charset="0"/>
              </a:rPr>
              <a:t>How do I ensure coverage?</a:t>
            </a:r>
          </a:p>
        </p:txBody>
      </p:sp>
    </p:spTree>
    <p:extLst>
      <p:ext uri="{BB962C8B-B14F-4D97-AF65-F5344CB8AC3E}">
        <p14:creationId xmlns:p14="http://schemas.microsoft.com/office/powerpoint/2010/main" val="735982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933C0-81BC-43FE-A264-0F3AB5063D22}"/>
              </a:ext>
            </a:extLst>
          </p:cNvPr>
          <p:cNvPicPr>
            <a:picLocks noChangeAspect="1"/>
          </p:cNvPicPr>
          <p:nvPr/>
        </p:nvPicPr>
        <p:blipFill>
          <a:blip r:embed="rId2"/>
          <a:stretch>
            <a:fillRect/>
          </a:stretch>
        </p:blipFill>
        <p:spPr>
          <a:xfrm>
            <a:off x="863909" y="113493"/>
            <a:ext cx="10464182" cy="5823724"/>
          </a:xfrm>
          <a:prstGeom prst="rect">
            <a:avLst/>
          </a:prstGeom>
        </p:spPr>
      </p:pic>
    </p:spTree>
    <p:extLst>
      <p:ext uri="{BB962C8B-B14F-4D97-AF65-F5344CB8AC3E}">
        <p14:creationId xmlns:p14="http://schemas.microsoft.com/office/powerpoint/2010/main" val="14567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578D7-4CD9-4A2D-A25C-09808A6E8537}"/>
              </a:ext>
            </a:extLst>
          </p:cNvPr>
          <p:cNvPicPr>
            <a:picLocks noChangeAspect="1"/>
          </p:cNvPicPr>
          <p:nvPr/>
        </p:nvPicPr>
        <p:blipFill>
          <a:blip r:embed="rId2"/>
          <a:stretch>
            <a:fillRect/>
          </a:stretch>
        </p:blipFill>
        <p:spPr>
          <a:xfrm>
            <a:off x="1037902" y="325038"/>
            <a:ext cx="10116196" cy="5687821"/>
          </a:xfrm>
          <a:prstGeom prst="rect">
            <a:avLst/>
          </a:prstGeom>
        </p:spPr>
      </p:pic>
    </p:spTree>
    <p:extLst>
      <p:ext uri="{BB962C8B-B14F-4D97-AF65-F5344CB8AC3E}">
        <p14:creationId xmlns:p14="http://schemas.microsoft.com/office/powerpoint/2010/main" val="25832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Training Overview</a:t>
            </a:r>
            <a:endParaRPr lang="en-GB" sz="3600" b="1" dirty="0">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18471" y="2184235"/>
            <a:ext cx="7558703" cy="3108543"/>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Pedagogy  – Curriculum, progression and principles in Art and DT</a:t>
            </a:r>
            <a:r>
              <a:rPr lang="en-US" sz="2800" b="0" i="0" dirty="0">
                <a:solidFill>
                  <a:srgbClr val="000000"/>
                </a:solidFill>
                <a:effectLst/>
                <a:latin typeface="Calibri" panose="020F0502020204030204" pitchFamily="34" charset="0"/>
              </a:rPr>
              <a:t>​</a:t>
            </a:r>
            <a:endParaRPr lang="en-US" sz="2800" dirty="0">
              <a:solidFill>
                <a:srgbClr val="000000"/>
              </a:solidFill>
              <a:latin typeface="Segoe UI" panose="020B0502040204020203" pitchFamily="34" charset="0"/>
            </a:endParaRPr>
          </a:p>
          <a:p>
            <a:pPr marL="457200" indent="-457200"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Subject specifi</a:t>
            </a:r>
            <a:r>
              <a:rPr lang="en-US" sz="2800" dirty="0">
                <a:solidFill>
                  <a:srgbClr val="000000"/>
                </a:solidFill>
                <a:latin typeface="Calibri" panose="020F0502020204030204" pitchFamily="34" charset="0"/>
              </a:rPr>
              <a:t>c knowledge </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Segoe UI" panose="020B0502040204020203" pitchFamily="34" charset="0"/>
            </a:endParaRP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Planning and implementing  curriculum</a:t>
            </a:r>
            <a:endParaRPr lang="en-US" sz="2800" b="0" i="0" dirty="0">
              <a:solidFill>
                <a:srgbClr val="000000"/>
              </a:solidFill>
              <a:effectLst/>
              <a:latin typeface="Segoe UI" panose="020B0502040204020203" pitchFamily="34" charset="0"/>
            </a:endParaRP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Core skills masterclass</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Segoe UI" panose="020B0502040204020203" pitchFamily="34" charset="0"/>
            </a:endParaRP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Resourcing, researching , further CPD</a:t>
            </a: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Reflection and evaluation </a:t>
            </a:r>
            <a:endParaRPr lang="en-US" sz="2800" b="0" i="0" dirty="0">
              <a:solidFill>
                <a:srgbClr val="000000"/>
              </a:solidFill>
              <a:effectLst/>
              <a:latin typeface="Segoe UI" panose="020B0502040204020203" pitchFamily="34" charset="0"/>
            </a:endParaRPr>
          </a:p>
        </p:txBody>
      </p:sp>
      <p:sp>
        <p:nvSpPr>
          <p:cNvPr id="14" name="Rectangle 13"/>
          <p:cNvSpPr/>
          <p:nvPr/>
        </p:nvSpPr>
        <p:spPr>
          <a:xfrm>
            <a:off x="1190625" y="1066635"/>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64067" y="1001211"/>
            <a:ext cx="10544222" cy="769441"/>
          </a:xfrm>
          <a:prstGeom prst="rect">
            <a:avLst/>
          </a:prstGeom>
        </p:spPr>
        <p:txBody>
          <a:bodyPr wrap="square">
            <a:spAutoFit/>
          </a:bodyPr>
          <a:lstStyle/>
          <a:p>
            <a:r>
              <a:rPr lang="en-GB" sz="4400" dirty="0">
                <a:latin typeface="Tw Cen MT" panose="020B0602020104020603" pitchFamily="34" charset="0"/>
              </a:rPr>
              <a:t>Outline of the Day</a:t>
            </a: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DE104"/>
                </a:solidFill>
                <a:latin typeface="Tw Cen MT" panose="020B0602020104020603" pitchFamily="34" charset="0"/>
              </a:rPr>
              <a:t>Art and DT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endParaRPr lang="en-GB" dirty="0"/>
          </a:p>
        </p:txBody>
      </p:sp>
    </p:spTree>
    <p:custDataLst>
      <p:tags r:id="rId1"/>
    </p:custDataLst>
    <p:extLst>
      <p:ext uri="{BB962C8B-B14F-4D97-AF65-F5344CB8AC3E}">
        <p14:creationId xmlns:p14="http://schemas.microsoft.com/office/powerpoint/2010/main" val="260107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BA9A3-28A2-461F-8DFD-13DF3B4A5B9D}"/>
              </a:ext>
            </a:extLst>
          </p:cNvPr>
          <p:cNvPicPr>
            <a:picLocks noChangeAspect="1"/>
          </p:cNvPicPr>
          <p:nvPr/>
        </p:nvPicPr>
        <p:blipFill>
          <a:blip r:embed="rId2"/>
          <a:stretch>
            <a:fillRect/>
          </a:stretch>
        </p:blipFill>
        <p:spPr>
          <a:xfrm>
            <a:off x="691546" y="169275"/>
            <a:ext cx="10431156" cy="5816592"/>
          </a:xfrm>
          <a:prstGeom prst="rect">
            <a:avLst/>
          </a:prstGeom>
        </p:spPr>
      </p:pic>
    </p:spTree>
    <p:extLst>
      <p:ext uri="{BB962C8B-B14F-4D97-AF65-F5344CB8AC3E}">
        <p14:creationId xmlns:p14="http://schemas.microsoft.com/office/powerpoint/2010/main" val="1155537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ibbon: Tilted Up 3">
            <a:extLst>
              <a:ext uri="{FF2B5EF4-FFF2-40B4-BE49-F238E27FC236}">
                <a16:creationId xmlns:a16="http://schemas.microsoft.com/office/drawing/2014/main" id="{227A42CD-F4DA-4718-A424-9FAECEBF852F}"/>
              </a:ext>
            </a:extLst>
          </p:cNvPr>
          <p:cNvSpPr/>
          <p:nvPr/>
        </p:nvSpPr>
        <p:spPr>
          <a:xfrm>
            <a:off x="320040" y="388620"/>
            <a:ext cx="3234690" cy="110871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SassoonCRInfant" panose="02010503020300020003" pitchFamily="2" charset="0"/>
              </a:rPr>
              <a:t>History KS1</a:t>
            </a:r>
          </a:p>
          <a:p>
            <a:pPr algn="ctr"/>
            <a:r>
              <a:rPr lang="en-GB" b="1">
                <a:latin typeface="SassoonCRInfant" panose="02010503020300020003" pitchFamily="2" charset="0"/>
              </a:rPr>
              <a:t>Comparing Queens</a:t>
            </a:r>
          </a:p>
        </p:txBody>
      </p:sp>
      <p:sp>
        <p:nvSpPr>
          <p:cNvPr id="5" name="Rectangle: Rounded Corners 4">
            <a:extLst>
              <a:ext uri="{FF2B5EF4-FFF2-40B4-BE49-F238E27FC236}">
                <a16:creationId xmlns:a16="http://schemas.microsoft.com/office/drawing/2014/main" id="{49D70C19-6310-4024-A05F-3FD129FA02D3}"/>
              </a:ext>
            </a:extLst>
          </p:cNvPr>
          <p:cNvSpPr/>
          <p:nvPr/>
        </p:nvSpPr>
        <p:spPr>
          <a:xfrm>
            <a:off x="217170" y="1577340"/>
            <a:ext cx="3234690" cy="5067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200" b="1" u="sng" dirty="0">
                <a:solidFill>
                  <a:schemeClr val="tx1"/>
                </a:solidFill>
                <a:latin typeface="SassoonCRInfant" panose="02010503020300020003" pitchFamily="2" charset="0"/>
              </a:rPr>
              <a:t>Drawing strand objectives</a:t>
            </a:r>
          </a:p>
          <a:p>
            <a:pPr fontAlgn="base"/>
            <a:r>
              <a:rPr lang="en-GB" sz="1600" dirty="0">
                <a:latin typeface="SassoonCRInfant" panose="02010503020300020003" pitchFamily="2" charset="0"/>
              </a:rPr>
              <a:t>-</a:t>
            </a:r>
            <a:r>
              <a:rPr lang="en-GB" sz="1200" dirty="0">
                <a:solidFill>
                  <a:schemeClr val="tx1"/>
                </a:solidFill>
                <a:latin typeface="SassoonCRInfant" panose="02010503020300020003" pitchFamily="2" charset="0"/>
              </a:rPr>
              <a:t> Hold a pencil appropriately, making a range of marks and lines with a pencil and different materials, with control and awareness, using appropriate vocabulary to describe them. </a:t>
            </a:r>
          </a:p>
          <a:p>
            <a:pPr fontAlgn="base"/>
            <a:r>
              <a:rPr lang="en-GB" sz="1200" dirty="0">
                <a:solidFill>
                  <a:schemeClr val="tx1"/>
                </a:solidFill>
                <a:latin typeface="SassoonCRInfant" panose="02010503020300020003" pitchFamily="2" charset="0"/>
              </a:rPr>
              <a:t>- Use charcoal, coloured pencils and wax crayons to draw. </a:t>
            </a:r>
          </a:p>
          <a:p>
            <a:pPr marL="171450" indent="-171450" fontAlgn="base">
              <a:buFontTx/>
              <a:buChar char="-"/>
            </a:pPr>
            <a:r>
              <a:rPr lang="en-GB" sz="1200" dirty="0">
                <a:solidFill>
                  <a:schemeClr val="tx1"/>
                </a:solidFill>
                <a:latin typeface="SassoonCRInfant" panose="02010503020300020003" pitchFamily="2" charset="0"/>
              </a:rPr>
              <a:t>Make simple observational drawings. </a:t>
            </a:r>
          </a:p>
          <a:p>
            <a:pPr marL="171450" indent="-171450" fontAlgn="base">
              <a:buFontTx/>
              <a:buChar char="-"/>
            </a:pPr>
            <a:endParaRPr lang="en-US" sz="1200" dirty="0">
              <a:solidFill>
                <a:schemeClr val="tx1"/>
              </a:solidFill>
              <a:latin typeface="SassoonCRInfant" panose="02010503020300020003" pitchFamily="2" charset="0"/>
            </a:endParaRPr>
          </a:p>
          <a:p>
            <a:pPr marL="171450" indent="-171450" fontAlgn="base">
              <a:buFontTx/>
              <a:buChar char="-"/>
            </a:pPr>
            <a:endParaRPr lang="en-US" sz="1200" dirty="0">
              <a:solidFill>
                <a:schemeClr val="tx1"/>
              </a:solidFill>
              <a:latin typeface="SassoonCRInfant" panose="02010503020300020003" pitchFamily="2" charset="0"/>
            </a:endParaRPr>
          </a:p>
          <a:p>
            <a:pPr marL="171450" indent="-171450" fontAlgn="base">
              <a:buFontTx/>
              <a:buChar char="-"/>
            </a:pPr>
            <a:endParaRPr lang="en-US" sz="1200" dirty="0">
              <a:solidFill>
                <a:schemeClr val="tx1"/>
              </a:solidFill>
              <a:latin typeface="SassoonCRInfant" panose="02010503020300020003" pitchFamily="2" charset="0"/>
            </a:endParaRPr>
          </a:p>
          <a:p>
            <a:pPr marL="171450" indent="-171450" fontAlgn="base">
              <a:buFontTx/>
              <a:buChar char="-"/>
            </a:pPr>
            <a:endParaRPr lang="en-GB" sz="1200" dirty="0">
              <a:solidFill>
                <a:schemeClr val="tx1"/>
              </a:solidFill>
              <a:latin typeface="SassoonCRInfant" panose="02010503020300020003" pitchFamily="2" charset="0"/>
            </a:endParaRPr>
          </a:p>
          <a:p>
            <a:pPr algn="l" rtl="0" fontAlgn="base"/>
            <a:endParaRPr lang="en-GB" sz="1200" dirty="0">
              <a:solidFill>
                <a:schemeClr val="tx1"/>
              </a:solidFill>
              <a:latin typeface="SassoonCRInfant" panose="02010503020300020003" pitchFamily="2" charset="0"/>
            </a:endParaRPr>
          </a:p>
          <a:p>
            <a:r>
              <a:rPr lang="en-GB" sz="1200" b="1" u="sng" dirty="0">
                <a:solidFill>
                  <a:schemeClr val="tx1"/>
                </a:solidFill>
                <a:latin typeface="SassoonCRInfant" panose="02010503020300020003" pitchFamily="2" charset="0"/>
              </a:rPr>
              <a:t>Ideas for projects/ lessons</a:t>
            </a:r>
          </a:p>
          <a:p>
            <a:r>
              <a:rPr lang="en-GB" sz="1200" dirty="0">
                <a:solidFill>
                  <a:schemeClr val="tx1"/>
                </a:solidFill>
                <a:latin typeface="SassoonCRInfant" panose="02010503020300020003" pitchFamily="2" charset="0"/>
              </a:rPr>
              <a:t>- Street scenes across time – look at drawn street scenes and either: draw from historical sources linked to queen, OR draw homes from local area.</a:t>
            </a:r>
          </a:p>
          <a:p>
            <a:endParaRPr lang="en-GB" sz="1200" b="1" u="sng" dirty="0">
              <a:solidFill>
                <a:schemeClr val="tx1"/>
              </a:solidFill>
              <a:latin typeface="SassoonCRInfant" panose="02010503020300020003" pitchFamily="2" charset="0"/>
            </a:endParaRPr>
          </a:p>
          <a:p>
            <a:r>
              <a:rPr lang="en-GB" sz="1200" b="1" u="sng" dirty="0">
                <a:solidFill>
                  <a:schemeClr val="tx1"/>
                </a:solidFill>
                <a:latin typeface="SassoonCRInfant" panose="02010503020300020003" pitchFamily="2" charset="0"/>
              </a:rPr>
              <a:t>Formal Elements</a:t>
            </a:r>
          </a:p>
          <a:p>
            <a:r>
              <a:rPr lang="en-GB" sz="1200" dirty="0">
                <a:solidFill>
                  <a:schemeClr val="tx1"/>
                </a:solidFill>
                <a:latin typeface="SassoonCRInfant" panose="02010503020300020003" pitchFamily="2" charset="0"/>
              </a:rPr>
              <a:t>Line, shape, texture</a:t>
            </a:r>
          </a:p>
        </p:txBody>
      </p:sp>
      <p:sp>
        <p:nvSpPr>
          <p:cNvPr id="6" name="Rectangle: Rounded Corners 5">
            <a:extLst>
              <a:ext uri="{FF2B5EF4-FFF2-40B4-BE49-F238E27FC236}">
                <a16:creationId xmlns:a16="http://schemas.microsoft.com/office/drawing/2014/main" id="{65403CB0-B704-4973-BB66-2B86457CFFBB}"/>
              </a:ext>
            </a:extLst>
          </p:cNvPr>
          <p:cNvSpPr/>
          <p:nvPr/>
        </p:nvSpPr>
        <p:spPr>
          <a:xfrm>
            <a:off x="3752850" y="148590"/>
            <a:ext cx="8119110" cy="222700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100" b="1" u="sng" dirty="0">
                <a:solidFill>
                  <a:schemeClr val="tx1"/>
                </a:solidFill>
                <a:latin typeface="SassoonCRInfant" panose="02010503020300020003" pitchFamily="2" charset="0"/>
              </a:rPr>
              <a:t>Painting strand objectives</a:t>
            </a:r>
          </a:p>
          <a:p>
            <a:pPr fontAlgn="base"/>
            <a:r>
              <a:rPr lang="en-GB" sz="1200" dirty="0">
                <a:solidFill>
                  <a:schemeClr val="tx1"/>
                </a:solidFill>
                <a:latin typeface="SassoonCRInfant" panose="02010503020300020003" pitchFamily="2" charset="0"/>
              </a:rPr>
              <a:t>-Explore how colour can portray mood and emotion. </a:t>
            </a:r>
            <a:endParaRPr lang="en-GB" sz="1200" dirty="0">
              <a:solidFill>
                <a:schemeClr val="tx1"/>
              </a:solidFill>
              <a:latin typeface="SassoonCRInfant" panose="02010503020300020003" pitchFamily="2" charset="0"/>
              <a:cs typeface="Calibri"/>
            </a:endParaRPr>
          </a:p>
          <a:p>
            <a:pPr fontAlgn="base"/>
            <a:r>
              <a:rPr lang="en-GB" sz="1200" dirty="0">
                <a:solidFill>
                  <a:schemeClr val="tx1"/>
                </a:solidFill>
                <a:latin typeface="SassoonCRInfant" panose="02010503020300020003" pitchFamily="2" charset="0"/>
              </a:rPr>
              <a:t>-Paint from observation and imagination. </a:t>
            </a:r>
            <a:endParaRPr lang="en-GB" sz="1200" dirty="0">
              <a:solidFill>
                <a:schemeClr val="tx1"/>
              </a:solidFill>
              <a:latin typeface="SassoonCRInfant" panose="02010503020300020003" pitchFamily="2" charset="0"/>
              <a:cs typeface="Calibri"/>
            </a:endParaRPr>
          </a:p>
          <a:p>
            <a:pPr fontAlgn="base"/>
            <a:endParaRPr lang="en-GB" sz="1200" b="1" u="sng" dirty="0">
              <a:solidFill>
                <a:schemeClr val="tx1"/>
              </a:solidFill>
              <a:latin typeface="SassoonCRInfant" panose="02010503020300020003" pitchFamily="2" charset="0"/>
              <a:cs typeface="Calibri"/>
            </a:endParaRPr>
          </a:p>
          <a:p>
            <a:r>
              <a:rPr lang="en-GB" sz="1200" b="1" u="sng" dirty="0">
                <a:solidFill>
                  <a:schemeClr val="tx1"/>
                </a:solidFill>
                <a:latin typeface="SassoonCRInfant" panose="02010503020300020003" pitchFamily="2" charset="0"/>
              </a:rPr>
              <a:t>Ideas for projects/ lessons</a:t>
            </a:r>
            <a:endParaRPr lang="en-GB" sz="1200" b="1" u="sng" dirty="0">
              <a:solidFill>
                <a:schemeClr val="tx1"/>
              </a:solidFill>
              <a:latin typeface="SassoonCRInfant" panose="02010503020300020003" pitchFamily="2" charset="0"/>
              <a:cs typeface="Calibri"/>
            </a:endParaRPr>
          </a:p>
          <a:p>
            <a:r>
              <a:rPr lang="en-GB" sz="1200" dirty="0">
                <a:solidFill>
                  <a:schemeClr val="tx1"/>
                </a:solidFill>
                <a:latin typeface="SassoonCRInfant" panose="02010503020300020003" pitchFamily="2" charset="0"/>
              </a:rPr>
              <a:t>-Portraits of queens – incorporate elements of expressionism</a:t>
            </a:r>
          </a:p>
          <a:p>
            <a:r>
              <a:rPr lang="en-GB" sz="1200" dirty="0">
                <a:solidFill>
                  <a:schemeClr val="tx1"/>
                </a:solidFill>
                <a:latin typeface="SassoonCRInfant" panose="02010503020300020003" pitchFamily="2" charset="0"/>
              </a:rPr>
              <a:t> to portray the personality of the queens</a:t>
            </a:r>
            <a:r>
              <a:rPr lang="en-GB" sz="1100" dirty="0">
                <a:solidFill>
                  <a:schemeClr val="tx1"/>
                </a:solidFill>
                <a:latin typeface="SassoonCRInfant" panose="02010503020300020003" pitchFamily="2" charset="0"/>
              </a:rPr>
              <a:t>. </a:t>
            </a:r>
            <a:endParaRPr lang="en-GB" sz="1100" dirty="0">
              <a:solidFill>
                <a:schemeClr val="tx1"/>
              </a:solidFill>
              <a:latin typeface="SassoonCRInfant" panose="02010503020300020003" pitchFamily="2" charset="0"/>
              <a:cs typeface="Calibri"/>
            </a:endParaRPr>
          </a:p>
          <a:p>
            <a:pPr marL="285750" indent="-285750">
              <a:buFontTx/>
              <a:buChar char="-"/>
            </a:pPr>
            <a:endParaRPr lang="en-GB" sz="1100" dirty="0">
              <a:solidFill>
                <a:schemeClr val="tx1"/>
              </a:solidFill>
              <a:latin typeface="SassoonCRInfant" panose="02010503020300020003" pitchFamily="2" charset="0"/>
            </a:endParaRPr>
          </a:p>
          <a:p>
            <a:r>
              <a:rPr lang="en-GB" sz="1100" b="1" u="sng" dirty="0">
                <a:solidFill>
                  <a:schemeClr val="tx1"/>
                </a:solidFill>
                <a:latin typeface="SassoonCRInfant" panose="02010503020300020003" pitchFamily="2" charset="0"/>
              </a:rPr>
              <a:t>Formal elements</a:t>
            </a:r>
          </a:p>
          <a:p>
            <a:r>
              <a:rPr lang="en-GB" sz="1100" dirty="0">
                <a:solidFill>
                  <a:schemeClr val="tx1"/>
                </a:solidFill>
                <a:latin typeface="SassoonCRInfant" panose="02010503020300020003" pitchFamily="2" charset="0"/>
              </a:rPr>
              <a:t>- Colour, shade</a:t>
            </a:r>
          </a:p>
        </p:txBody>
      </p:sp>
      <p:sp>
        <p:nvSpPr>
          <p:cNvPr id="7" name="Rectangle: Rounded Corners 6">
            <a:extLst>
              <a:ext uri="{FF2B5EF4-FFF2-40B4-BE49-F238E27FC236}">
                <a16:creationId xmlns:a16="http://schemas.microsoft.com/office/drawing/2014/main" id="{7013EC65-7C9D-4484-B9F1-1BF0FE76C563}"/>
              </a:ext>
            </a:extLst>
          </p:cNvPr>
          <p:cNvSpPr/>
          <p:nvPr/>
        </p:nvSpPr>
        <p:spPr>
          <a:xfrm>
            <a:off x="3752850" y="2579427"/>
            <a:ext cx="3950970" cy="4129982"/>
          </a:xfrm>
          <a:prstGeom prst="roundRect">
            <a:avLst>
              <a:gd name="adj" fmla="val 104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400" b="1" u="sng" dirty="0">
                <a:solidFill>
                  <a:schemeClr val="tx1"/>
                </a:solidFill>
                <a:latin typeface="SassoonCRInfant" panose="02010503020300020003" pitchFamily="2" charset="0"/>
              </a:rPr>
              <a:t>Sculpture &amp; Collage strand objectives</a:t>
            </a:r>
          </a:p>
          <a:p>
            <a:pPr fontAlgn="base"/>
            <a:r>
              <a:rPr lang="en-GB" sz="1200" dirty="0">
                <a:solidFill>
                  <a:schemeClr val="tx1"/>
                </a:solidFill>
                <a:latin typeface="SassoonCRInfant" panose="02010503020300020003" pitchFamily="2" charset="0"/>
              </a:rPr>
              <a:t>- Use scissors and different fixing methods when creating 3-D objects. </a:t>
            </a:r>
            <a:endParaRPr lang="en-GB" sz="1200" dirty="0">
              <a:solidFill>
                <a:schemeClr val="tx1"/>
              </a:solidFill>
              <a:latin typeface="SassoonCRInfant" panose="02010503020300020003" pitchFamily="2" charset="0"/>
              <a:cs typeface="Calibri"/>
            </a:endParaRPr>
          </a:p>
          <a:p>
            <a:pPr fontAlgn="base"/>
            <a:r>
              <a:rPr lang="en-GB" sz="1200" dirty="0">
                <a:solidFill>
                  <a:schemeClr val="tx1"/>
                </a:solidFill>
                <a:latin typeface="SassoonCRInfant" panose="02010503020300020003" pitchFamily="2" charset="0"/>
              </a:rPr>
              <a:t>- Use mixed media (junk/objects) to create 3D sculptures that can be recognised within the theme. </a:t>
            </a:r>
            <a:endParaRPr lang="en-GB" sz="1200" dirty="0">
              <a:solidFill>
                <a:schemeClr val="tx1"/>
              </a:solidFill>
              <a:latin typeface="SassoonCRInfant" panose="02010503020300020003" pitchFamily="2" charset="0"/>
              <a:cs typeface="Calibri"/>
            </a:endParaRPr>
          </a:p>
          <a:p>
            <a:pPr algn="ctr"/>
            <a:endParaRPr lang="en-GB" sz="1400" b="1" u="sng" dirty="0">
              <a:solidFill>
                <a:schemeClr val="tx1"/>
              </a:solidFill>
              <a:latin typeface="SassoonCRInfant" panose="02010503020300020003" pitchFamily="2" charset="0"/>
            </a:endParaRPr>
          </a:p>
          <a:p>
            <a:r>
              <a:rPr lang="en-GB" sz="1400" b="1" u="sng" dirty="0">
                <a:solidFill>
                  <a:schemeClr val="tx1"/>
                </a:solidFill>
                <a:latin typeface="SassoonCRInfant" panose="02010503020300020003" pitchFamily="2" charset="0"/>
              </a:rPr>
              <a:t>Ideas for projects/ lessons</a:t>
            </a:r>
          </a:p>
          <a:p>
            <a:r>
              <a:rPr lang="en-GB" sz="1400" dirty="0">
                <a:solidFill>
                  <a:schemeClr val="tx1"/>
                </a:solidFill>
                <a:latin typeface="SassoonCRInfant" panose="02010503020300020003" pitchFamily="2" charset="0"/>
              </a:rPr>
              <a:t>Architecture – create sculptures of Tudor homes and/or contemporary homes </a:t>
            </a:r>
          </a:p>
          <a:p>
            <a:endParaRPr lang="en-GB" sz="1400" b="1" u="sng" dirty="0">
              <a:solidFill>
                <a:schemeClr val="tx1"/>
              </a:solidFill>
              <a:latin typeface="SassoonCRInfant" panose="02010503020300020003" pitchFamily="2" charset="0"/>
            </a:endParaRPr>
          </a:p>
          <a:p>
            <a:r>
              <a:rPr lang="en-GB" sz="1400" b="1" u="sng" dirty="0">
                <a:solidFill>
                  <a:schemeClr val="tx1"/>
                </a:solidFill>
                <a:latin typeface="SassoonCRInfant" panose="02010503020300020003" pitchFamily="2" charset="0"/>
              </a:rPr>
              <a:t>Formal elements</a:t>
            </a:r>
          </a:p>
          <a:p>
            <a:r>
              <a:rPr lang="en-GB" sz="1400" dirty="0">
                <a:solidFill>
                  <a:schemeClr val="tx1"/>
                </a:solidFill>
                <a:latin typeface="SassoonCRInfant" panose="02010503020300020003" pitchFamily="2" charset="0"/>
              </a:rPr>
              <a:t>Shape</a:t>
            </a:r>
          </a:p>
          <a:p>
            <a:endParaRPr lang="en-GB" sz="1400" b="1" u="sng" dirty="0">
              <a:solidFill>
                <a:schemeClr val="tx1"/>
              </a:solidFill>
              <a:latin typeface="SassoonCRInfant" panose="02010503020300020003" pitchFamily="2" charset="0"/>
            </a:endParaRPr>
          </a:p>
        </p:txBody>
      </p:sp>
      <p:sp>
        <p:nvSpPr>
          <p:cNvPr id="8" name="Rectangle: Rounded Corners 7">
            <a:extLst>
              <a:ext uri="{FF2B5EF4-FFF2-40B4-BE49-F238E27FC236}">
                <a16:creationId xmlns:a16="http://schemas.microsoft.com/office/drawing/2014/main" id="{B67F5CE1-A6DA-433B-A785-D40E4F0F2214}"/>
              </a:ext>
            </a:extLst>
          </p:cNvPr>
          <p:cNvSpPr/>
          <p:nvPr/>
        </p:nvSpPr>
        <p:spPr>
          <a:xfrm>
            <a:off x="8004810" y="4636770"/>
            <a:ext cx="3950970" cy="200787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200" b="1" u="sng" dirty="0">
                <a:solidFill>
                  <a:schemeClr val="tx1"/>
                </a:solidFill>
                <a:latin typeface="SassoonCRInfant" panose="02010503020300020003" pitchFamily="2" charset="0"/>
              </a:rPr>
              <a:t>Printing strand objectives</a:t>
            </a:r>
          </a:p>
          <a:p>
            <a:r>
              <a:rPr lang="en-GB" sz="1050" dirty="0">
                <a:solidFill>
                  <a:schemeClr val="tx1"/>
                </a:solidFill>
                <a:latin typeface="SassoonCRInfant" panose="02010503020300020003" pitchFamily="2" charset="0"/>
              </a:rPr>
              <a:t>- Print using pressing, rolling, rubbing and stamping using everyday objects, chosen to create a desired effect. </a:t>
            </a:r>
            <a:endParaRPr lang="en-GB" sz="1200" dirty="0">
              <a:solidFill>
                <a:schemeClr val="tx1"/>
              </a:solidFill>
              <a:latin typeface="SassoonCRInfant" panose="02010503020300020003" pitchFamily="2" charset="0"/>
            </a:endParaRPr>
          </a:p>
          <a:p>
            <a:r>
              <a:rPr lang="en-GB" sz="1200" b="1" u="sng" dirty="0">
                <a:solidFill>
                  <a:schemeClr val="tx1"/>
                </a:solidFill>
                <a:latin typeface="SassoonCRInfant" panose="02010503020300020003" pitchFamily="2" charset="0"/>
              </a:rPr>
              <a:t>Ideas for projects/ lessons</a:t>
            </a:r>
          </a:p>
          <a:p>
            <a:r>
              <a:rPr lang="en-GB" sz="1200" dirty="0">
                <a:solidFill>
                  <a:schemeClr val="tx1"/>
                </a:solidFill>
                <a:latin typeface="SassoonCRInfant" panose="02010503020300020003" pitchFamily="2" charset="0"/>
              </a:rPr>
              <a:t> </a:t>
            </a:r>
            <a:r>
              <a:rPr lang="en-GB" sz="1100" dirty="0">
                <a:solidFill>
                  <a:schemeClr val="tx1"/>
                </a:solidFill>
                <a:latin typeface="SassoonCRInfant" panose="02010503020300020003" pitchFamily="2" charset="0"/>
              </a:rPr>
              <a:t>- Postage stamp prints – use simple stamps</a:t>
            </a:r>
          </a:p>
          <a:p>
            <a:r>
              <a:rPr lang="en-GB" sz="1100" dirty="0">
                <a:solidFill>
                  <a:schemeClr val="tx1"/>
                </a:solidFill>
                <a:latin typeface="SassoonCRInfant" panose="02010503020300020003" pitchFamily="2" charset="0"/>
              </a:rPr>
              <a:t>(cut from thin foam or pre-made) based on </a:t>
            </a:r>
          </a:p>
          <a:p>
            <a:r>
              <a:rPr lang="en-GB" sz="1100" dirty="0">
                <a:solidFill>
                  <a:schemeClr val="tx1"/>
                </a:solidFill>
                <a:latin typeface="SassoonCRInfant" panose="02010503020300020003" pitchFamily="2" charset="0"/>
              </a:rPr>
              <a:t>different queens</a:t>
            </a:r>
            <a:endParaRPr lang="en-US" sz="1100" dirty="0">
              <a:solidFill>
                <a:schemeClr val="tx1"/>
              </a:solidFill>
              <a:latin typeface="SassoonCRInfant" panose="02010503020300020003" pitchFamily="2" charset="0"/>
            </a:endParaRPr>
          </a:p>
          <a:p>
            <a:r>
              <a:rPr lang="en-US" sz="1200" b="1" u="sng" dirty="0">
                <a:solidFill>
                  <a:schemeClr val="tx1"/>
                </a:solidFill>
                <a:latin typeface="SassoonCRInfant" panose="02010503020300020003" pitchFamily="2" charset="0"/>
              </a:rPr>
              <a:t>Formal elements</a:t>
            </a:r>
            <a:endParaRPr lang="en-GB" sz="1200" b="1" u="sng" dirty="0">
              <a:solidFill>
                <a:schemeClr val="tx1"/>
              </a:solidFill>
              <a:latin typeface="SassoonCRInfant" panose="02010503020300020003" pitchFamily="2" charset="0"/>
            </a:endParaRPr>
          </a:p>
        </p:txBody>
      </p:sp>
      <p:sp>
        <p:nvSpPr>
          <p:cNvPr id="9" name="Rectangle: Rounded Corners 8">
            <a:extLst>
              <a:ext uri="{FF2B5EF4-FFF2-40B4-BE49-F238E27FC236}">
                <a16:creationId xmlns:a16="http://schemas.microsoft.com/office/drawing/2014/main" id="{C56EB21A-3200-492D-8C7D-B5171BA3FF9E}"/>
              </a:ext>
            </a:extLst>
          </p:cNvPr>
          <p:cNvSpPr/>
          <p:nvPr/>
        </p:nvSpPr>
        <p:spPr>
          <a:xfrm>
            <a:off x="7920990" y="2579427"/>
            <a:ext cx="3950970" cy="18535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u="sng" dirty="0">
                <a:solidFill>
                  <a:schemeClr val="tx1"/>
                </a:solidFill>
                <a:latin typeface="SassoonCRInfant" panose="02010503020300020003" pitchFamily="2" charset="0"/>
              </a:rPr>
              <a:t>Possible Artists / Artworks</a:t>
            </a:r>
          </a:p>
          <a:p>
            <a:endParaRPr lang="en-GB" sz="1400" b="1" u="sng" dirty="0">
              <a:solidFill>
                <a:schemeClr val="tx1"/>
              </a:solidFill>
              <a:latin typeface="SassoonCRInfant" panose="02010503020300020003" pitchFamily="2" charset="0"/>
            </a:endParaRPr>
          </a:p>
          <a:p>
            <a:r>
              <a:rPr lang="en-GB" sz="1400" dirty="0">
                <a:solidFill>
                  <a:schemeClr val="tx1"/>
                </a:solidFill>
                <a:latin typeface="SassoonCRInfant" panose="02010503020300020003" pitchFamily="2" charset="0"/>
              </a:rPr>
              <a:t>Expressionists</a:t>
            </a:r>
          </a:p>
          <a:p>
            <a:r>
              <a:rPr lang="en-GB" sz="1400" dirty="0">
                <a:solidFill>
                  <a:schemeClr val="tx1"/>
                </a:solidFill>
                <a:latin typeface="SassoonCRInfant" panose="02010503020300020003" pitchFamily="2" charset="0"/>
              </a:rPr>
              <a:t>Postage stamps </a:t>
            </a:r>
          </a:p>
          <a:p>
            <a:r>
              <a:rPr lang="en-GB" sz="1400" dirty="0">
                <a:solidFill>
                  <a:schemeClr val="tx1"/>
                </a:solidFill>
                <a:latin typeface="SassoonCRInfant" panose="02010503020300020003" pitchFamily="2" charset="0"/>
              </a:rPr>
              <a:t>Norman Cornish Street scenes</a:t>
            </a:r>
          </a:p>
          <a:p>
            <a:r>
              <a:rPr lang="en-GB" sz="1400" dirty="0">
                <a:solidFill>
                  <a:schemeClr val="tx1"/>
                </a:solidFill>
                <a:latin typeface="SassoonCRInfant" panose="02010503020300020003" pitchFamily="2" charset="0"/>
              </a:rPr>
              <a:t>Portraits – see national portrait gallery</a:t>
            </a:r>
          </a:p>
          <a:p>
            <a:endParaRPr lang="en-GB" sz="1400" dirty="0">
              <a:solidFill>
                <a:schemeClr val="tx1"/>
              </a:solidFill>
              <a:latin typeface="SassoonCRInfant" panose="02010503020300020003" pitchFamily="2" charset="0"/>
            </a:endParaRPr>
          </a:p>
        </p:txBody>
      </p:sp>
      <p:sp>
        <p:nvSpPr>
          <p:cNvPr id="10" name="TextBox 9">
            <a:extLst>
              <a:ext uri="{FF2B5EF4-FFF2-40B4-BE49-F238E27FC236}">
                <a16:creationId xmlns:a16="http://schemas.microsoft.com/office/drawing/2014/main" id="{E671443E-BCC4-4AB6-8E7B-B426A3C3D4E0}"/>
              </a:ext>
            </a:extLst>
          </p:cNvPr>
          <p:cNvSpPr txBox="1"/>
          <p:nvPr/>
        </p:nvSpPr>
        <p:spPr>
          <a:xfrm>
            <a:off x="64770" y="79177"/>
            <a:ext cx="3360420" cy="307777"/>
          </a:xfrm>
          <a:prstGeom prst="rect">
            <a:avLst/>
          </a:prstGeom>
          <a:noFill/>
        </p:spPr>
        <p:txBody>
          <a:bodyPr wrap="square" rtlCol="0">
            <a:spAutoFit/>
          </a:bodyPr>
          <a:lstStyle/>
          <a:p>
            <a:r>
              <a:rPr lang="en-GB" sz="1400" b="1" u="sng">
                <a:latin typeface="SassoonCRInfant" panose="02010503020300020003" pitchFamily="2" charset="0"/>
              </a:rPr>
              <a:t>Art – Topic Web Teaching Ideas</a:t>
            </a:r>
          </a:p>
        </p:txBody>
      </p:sp>
      <p:pic>
        <p:nvPicPr>
          <p:cNvPr id="11" name="Picture 10" descr="Logo, company name&#10;&#10;Description automatically generated">
            <a:extLst>
              <a:ext uri="{FF2B5EF4-FFF2-40B4-BE49-F238E27FC236}">
                <a16:creationId xmlns:a16="http://schemas.microsoft.com/office/drawing/2014/main" id="{764E1930-C221-47E7-9905-626C8EFDA9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696" y="779850"/>
            <a:ext cx="372606" cy="452450"/>
          </a:xfrm>
          <a:prstGeom prst="rect">
            <a:avLst/>
          </a:prstGeom>
        </p:spPr>
      </p:pic>
      <p:pic>
        <p:nvPicPr>
          <p:cNvPr id="12" name="Picture 11" descr="Logo, company name&#10;&#10;Description automatically generated">
            <a:extLst>
              <a:ext uri="{FF2B5EF4-FFF2-40B4-BE49-F238E27FC236}">
                <a16:creationId xmlns:a16="http://schemas.microsoft.com/office/drawing/2014/main" id="{84A4EC84-AB96-459E-A4C8-203A3921A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083" y="779850"/>
            <a:ext cx="372606" cy="452450"/>
          </a:xfrm>
          <a:prstGeom prst="rect">
            <a:avLst/>
          </a:prstGeom>
        </p:spPr>
      </p:pic>
      <p:pic>
        <p:nvPicPr>
          <p:cNvPr id="2" name="Picture 1" descr="FRIDAY NIGHT BOYS: Norman Cornish RI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60" y="3506181"/>
            <a:ext cx="1190652" cy="792865"/>
          </a:xfrm>
          <a:prstGeom prst="rect">
            <a:avLst/>
          </a:prstGeom>
        </p:spPr>
      </p:pic>
      <p:pic>
        <p:nvPicPr>
          <p:cNvPr id="3" name="Picture 2" descr="Historica: Victoria, Emperatriz de la India y la devoció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2866" y="297533"/>
            <a:ext cx="1316082" cy="1663151"/>
          </a:xfrm>
          <a:prstGeom prst="rect">
            <a:avLst/>
          </a:prstGeom>
        </p:spPr>
      </p:pic>
      <p:pic>
        <p:nvPicPr>
          <p:cNvPr id="13" name="Picture 12" descr="Portrait of Queen Elizabeth II - children's ar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6062" y="347054"/>
            <a:ext cx="1233792" cy="1770492"/>
          </a:xfrm>
          <a:prstGeom prst="rect">
            <a:avLst/>
          </a:prstGeom>
        </p:spPr>
      </p:pic>
      <p:pic>
        <p:nvPicPr>
          <p:cNvPr id="14" name="Picture 13" descr="Expressionism Abstract Face Art- Abstract portrait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7383" y="713554"/>
            <a:ext cx="819619" cy="1037492"/>
          </a:xfrm>
          <a:prstGeom prst="rect">
            <a:avLst/>
          </a:prstGeom>
        </p:spPr>
      </p:pic>
      <p:pic>
        <p:nvPicPr>
          <p:cNvPr id="15" name="Picture 14" descr="Norman Cornish &quot;STREET SCENE, DURHAM CITY&quot; original Pen o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3587" y="2725616"/>
            <a:ext cx="746923" cy="993530"/>
          </a:xfrm>
          <a:prstGeom prst="rect">
            <a:avLst/>
          </a:prstGeom>
        </p:spPr>
      </p:pic>
      <p:pic>
        <p:nvPicPr>
          <p:cNvPr id="16" name="Picture 15" descr="Tudor House for junior school project | Tudor house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6031" y="4636770"/>
            <a:ext cx="1184314" cy="1782907"/>
          </a:xfrm>
          <a:prstGeom prst="rect">
            <a:avLst/>
          </a:prstGeom>
        </p:spPr>
      </p:pic>
      <p:pic>
        <p:nvPicPr>
          <p:cNvPr id="17" name="Picture 16" descr="7mm Tudor Town House Card Model Kit | Purple Bob's Hobbi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3259" y="5374031"/>
            <a:ext cx="1132277" cy="1132277"/>
          </a:xfrm>
          <a:prstGeom prst="rect">
            <a:avLst/>
          </a:prstGeom>
        </p:spPr>
      </p:pic>
      <p:pic>
        <p:nvPicPr>
          <p:cNvPr id="18" name="Picture 17" descr="Royal Mail 1p Postage Stamps x 25 Pack (Self Adhesive) - P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0511" y="5181979"/>
            <a:ext cx="758190" cy="758190"/>
          </a:xfrm>
          <a:prstGeom prst="rect">
            <a:avLst/>
          </a:prstGeom>
        </p:spPr>
      </p:pic>
      <p:pic>
        <p:nvPicPr>
          <p:cNvPr id="19" name="Picture 18" descr="1125 × 1300 | Postage stamps, Uk stamps, Rare stam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8733" y="5980324"/>
            <a:ext cx="449694" cy="519348"/>
          </a:xfrm>
          <a:prstGeom prst="rect">
            <a:avLst/>
          </a:prstGeom>
        </p:spPr>
      </p:pic>
    </p:spTree>
    <p:extLst>
      <p:ext uri="{BB962C8B-B14F-4D97-AF65-F5344CB8AC3E}">
        <p14:creationId xmlns:p14="http://schemas.microsoft.com/office/powerpoint/2010/main" val="407250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0DD-8B90-464D-9DA6-22FEECE3B020}"/>
              </a:ext>
            </a:extLst>
          </p:cNvPr>
          <p:cNvSpPr>
            <a:spLocks noGrp="1"/>
          </p:cNvSpPr>
          <p:nvPr>
            <p:ph type="title"/>
          </p:nvPr>
        </p:nvSpPr>
        <p:spPr>
          <a:xfrm>
            <a:off x="1021080" y="1814097"/>
            <a:ext cx="10515600" cy="1325563"/>
          </a:xfrm>
          <a:solidFill>
            <a:schemeClr val="accent1">
              <a:lumMod val="60000"/>
              <a:lumOff val="40000"/>
            </a:schemeClr>
          </a:solidFill>
        </p:spPr>
        <p:txBody>
          <a:bodyPr/>
          <a:lstStyle/>
          <a:p>
            <a:pPr algn="ctr"/>
            <a:r>
              <a:rPr lang="en-US" sz="7200" dirty="0"/>
              <a:t>Design Technology</a:t>
            </a:r>
            <a:endParaRPr lang="en-GB" sz="7200" dirty="0"/>
          </a:p>
        </p:txBody>
      </p:sp>
      <p:sp>
        <p:nvSpPr>
          <p:cNvPr id="4" name="TextBox 3">
            <a:extLst>
              <a:ext uri="{FF2B5EF4-FFF2-40B4-BE49-F238E27FC236}">
                <a16:creationId xmlns:a16="http://schemas.microsoft.com/office/drawing/2014/main" id="{06226847-A10B-45F9-A45D-25D6F15073F4}"/>
              </a:ext>
            </a:extLst>
          </p:cNvPr>
          <p:cNvSpPr txBox="1"/>
          <p:nvPr/>
        </p:nvSpPr>
        <p:spPr>
          <a:xfrm>
            <a:off x="410817" y="3833336"/>
            <a:ext cx="11327958" cy="923330"/>
          </a:xfrm>
          <a:custGeom>
            <a:avLst/>
            <a:gdLst>
              <a:gd name="connsiteX0" fmla="*/ 0 w 11327958"/>
              <a:gd name="connsiteY0" fmla="*/ 0 h 923330"/>
              <a:gd name="connsiteX1" fmla="*/ 553071 w 11327958"/>
              <a:gd name="connsiteY1" fmla="*/ 0 h 923330"/>
              <a:gd name="connsiteX2" fmla="*/ 1219421 w 11327958"/>
              <a:gd name="connsiteY2" fmla="*/ 0 h 923330"/>
              <a:gd name="connsiteX3" fmla="*/ 1545933 w 11327958"/>
              <a:gd name="connsiteY3" fmla="*/ 0 h 923330"/>
              <a:gd name="connsiteX4" fmla="*/ 2438843 w 11327958"/>
              <a:gd name="connsiteY4" fmla="*/ 0 h 923330"/>
              <a:gd name="connsiteX5" fmla="*/ 3218473 w 11327958"/>
              <a:gd name="connsiteY5" fmla="*/ 0 h 923330"/>
              <a:gd name="connsiteX6" fmla="*/ 3998103 w 11327958"/>
              <a:gd name="connsiteY6" fmla="*/ 0 h 923330"/>
              <a:gd name="connsiteX7" fmla="*/ 4891012 w 11327958"/>
              <a:gd name="connsiteY7" fmla="*/ 0 h 923330"/>
              <a:gd name="connsiteX8" fmla="*/ 5217524 w 11327958"/>
              <a:gd name="connsiteY8" fmla="*/ 0 h 923330"/>
              <a:gd name="connsiteX9" fmla="*/ 5997154 w 11327958"/>
              <a:gd name="connsiteY9" fmla="*/ 0 h 923330"/>
              <a:gd name="connsiteX10" fmla="*/ 6436946 w 11327958"/>
              <a:gd name="connsiteY10" fmla="*/ 0 h 923330"/>
              <a:gd name="connsiteX11" fmla="*/ 7216576 w 11327958"/>
              <a:gd name="connsiteY11" fmla="*/ 0 h 923330"/>
              <a:gd name="connsiteX12" fmla="*/ 7769646 w 11327958"/>
              <a:gd name="connsiteY12" fmla="*/ 0 h 923330"/>
              <a:gd name="connsiteX13" fmla="*/ 8209438 w 11327958"/>
              <a:gd name="connsiteY13" fmla="*/ 0 h 923330"/>
              <a:gd name="connsiteX14" fmla="*/ 8649229 w 11327958"/>
              <a:gd name="connsiteY14" fmla="*/ 0 h 923330"/>
              <a:gd name="connsiteX15" fmla="*/ 9089020 w 11327958"/>
              <a:gd name="connsiteY15" fmla="*/ 0 h 923330"/>
              <a:gd name="connsiteX16" fmla="*/ 9642091 w 11327958"/>
              <a:gd name="connsiteY16" fmla="*/ 0 h 923330"/>
              <a:gd name="connsiteX17" fmla="*/ 9968603 w 11327958"/>
              <a:gd name="connsiteY17" fmla="*/ 0 h 923330"/>
              <a:gd name="connsiteX18" fmla="*/ 11327958 w 11327958"/>
              <a:gd name="connsiteY18" fmla="*/ 0 h 923330"/>
              <a:gd name="connsiteX19" fmla="*/ 11327958 w 11327958"/>
              <a:gd name="connsiteY19" fmla="*/ 470898 h 923330"/>
              <a:gd name="connsiteX20" fmla="*/ 11327958 w 11327958"/>
              <a:gd name="connsiteY20" fmla="*/ 923330 h 923330"/>
              <a:gd name="connsiteX21" fmla="*/ 10774887 w 11327958"/>
              <a:gd name="connsiteY21" fmla="*/ 923330 h 923330"/>
              <a:gd name="connsiteX22" fmla="*/ 10108537 w 11327958"/>
              <a:gd name="connsiteY22" fmla="*/ 923330 h 923330"/>
              <a:gd name="connsiteX23" fmla="*/ 9215627 w 11327958"/>
              <a:gd name="connsiteY23" fmla="*/ 923330 h 923330"/>
              <a:gd name="connsiteX24" fmla="*/ 8549277 w 11327958"/>
              <a:gd name="connsiteY24" fmla="*/ 923330 h 923330"/>
              <a:gd name="connsiteX25" fmla="*/ 8109485 w 11327958"/>
              <a:gd name="connsiteY25" fmla="*/ 923330 h 923330"/>
              <a:gd name="connsiteX26" fmla="*/ 7443135 w 11327958"/>
              <a:gd name="connsiteY26" fmla="*/ 923330 h 923330"/>
              <a:gd name="connsiteX27" fmla="*/ 6890064 w 11327958"/>
              <a:gd name="connsiteY27" fmla="*/ 923330 h 923330"/>
              <a:gd name="connsiteX28" fmla="*/ 6223713 w 11327958"/>
              <a:gd name="connsiteY28" fmla="*/ 923330 h 923330"/>
              <a:gd name="connsiteX29" fmla="*/ 5444083 w 11327958"/>
              <a:gd name="connsiteY29" fmla="*/ 923330 h 923330"/>
              <a:gd name="connsiteX30" fmla="*/ 4777733 w 11327958"/>
              <a:gd name="connsiteY30" fmla="*/ 923330 h 923330"/>
              <a:gd name="connsiteX31" fmla="*/ 4337942 w 11327958"/>
              <a:gd name="connsiteY31" fmla="*/ 923330 h 923330"/>
              <a:gd name="connsiteX32" fmla="*/ 3558312 w 11327958"/>
              <a:gd name="connsiteY32" fmla="*/ 923330 h 923330"/>
              <a:gd name="connsiteX33" fmla="*/ 3231800 w 11327958"/>
              <a:gd name="connsiteY33" fmla="*/ 923330 h 923330"/>
              <a:gd name="connsiteX34" fmla="*/ 2565449 w 11327958"/>
              <a:gd name="connsiteY34" fmla="*/ 923330 h 923330"/>
              <a:gd name="connsiteX35" fmla="*/ 2012378 w 11327958"/>
              <a:gd name="connsiteY35" fmla="*/ 923330 h 923330"/>
              <a:gd name="connsiteX36" fmla="*/ 1572587 w 11327958"/>
              <a:gd name="connsiteY36" fmla="*/ 923330 h 923330"/>
              <a:gd name="connsiteX37" fmla="*/ 906237 w 11327958"/>
              <a:gd name="connsiteY37" fmla="*/ 923330 h 923330"/>
              <a:gd name="connsiteX38" fmla="*/ 0 w 11327958"/>
              <a:gd name="connsiteY38" fmla="*/ 923330 h 923330"/>
              <a:gd name="connsiteX39" fmla="*/ 0 w 11327958"/>
              <a:gd name="connsiteY39" fmla="*/ 452432 h 923330"/>
              <a:gd name="connsiteX40" fmla="*/ 0 w 11327958"/>
              <a:gd name="connsiteY4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27958" h="923330" extrusionOk="0">
                <a:moveTo>
                  <a:pt x="0" y="0"/>
                </a:moveTo>
                <a:cubicBezTo>
                  <a:pt x="254233" y="7690"/>
                  <a:pt x="377114" y="25113"/>
                  <a:pt x="553071" y="0"/>
                </a:cubicBezTo>
                <a:cubicBezTo>
                  <a:pt x="729028" y="-25113"/>
                  <a:pt x="1082259" y="-30758"/>
                  <a:pt x="1219421" y="0"/>
                </a:cubicBezTo>
                <a:cubicBezTo>
                  <a:pt x="1356583" y="30758"/>
                  <a:pt x="1396892" y="-8786"/>
                  <a:pt x="1545933" y="0"/>
                </a:cubicBezTo>
                <a:cubicBezTo>
                  <a:pt x="1694974" y="8786"/>
                  <a:pt x="2240028" y="-40598"/>
                  <a:pt x="2438843" y="0"/>
                </a:cubicBezTo>
                <a:cubicBezTo>
                  <a:pt x="2637658" y="40598"/>
                  <a:pt x="3018977" y="-35921"/>
                  <a:pt x="3218473" y="0"/>
                </a:cubicBezTo>
                <a:cubicBezTo>
                  <a:pt x="3417969" y="35921"/>
                  <a:pt x="3700102" y="16557"/>
                  <a:pt x="3998103" y="0"/>
                </a:cubicBezTo>
                <a:cubicBezTo>
                  <a:pt x="4296104" y="-16557"/>
                  <a:pt x="4538808" y="-33398"/>
                  <a:pt x="4891012" y="0"/>
                </a:cubicBezTo>
                <a:cubicBezTo>
                  <a:pt x="5243216" y="33398"/>
                  <a:pt x="5101985" y="-8463"/>
                  <a:pt x="5217524" y="0"/>
                </a:cubicBezTo>
                <a:cubicBezTo>
                  <a:pt x="5333063" y="8463"/>
                  <a:pt x="5638529" y="-31567"/>
                  <a:pt x="5997154" y="0"/>
                </a:cubicBezTo>
                <a:cubicBezTo>
                  <a:pt x="6355779" y="31567"/>
                  <a:pt x="6221923" y="1114"/>
                  <a:pt x="6436946" y="0"/>
                </a:cubicBezTo>
                <a:cubicBezTo>
                  <a:pt x="6651969" y="-1114"/>
                  <a:pt x="6997326" y="5688"/>
                  <a:pt x="7216576" y="0"/>
                </a:cubicBezTo>
                <a:cubicBezTo>
                  <a:pt x="7435826" y="-5688"/>
                  <a:pt x="7575073" y="-25650"/>
                  <a:pt x="7769646" y="0"/>
                </a:cubicBezTo>
                <a:cubicBezTo>
                  <a:pt x="7964219" y="25650"/>
                  <a:pt x="8049283" y="-15834"/>
                  <a:pt x="8209438" y="0"/>
                </a:cubicBezTo>
                <a:cubicBezTo>
                  <a:pt x="8369593" y="15834"/>
                  <a:pt x="8559887" y="6501"/>
                  <a:pt x="8649229" y="0"/>
                </a:cubicBezTo>
                <a:cubicBezTo>
                  <a:pt x="8738571" y="-6501"/>
                  <a:pt x="8914798" y="-3231"/>
                  <a:pt x="9089020" y="0"/>
                </a:cubicBezTo>
                <a:cubicBezTo>
                  <a:pt x="9263242" y="3231"/>
                  <a:pt x="9455611" y="-19271"/>
                  <a:pt x="9642091" y="0"/>
                </a:cubicBezTo>
                <a:cubicBezTo>
                  <a:pt x="9828571" y="19271"/>
                  <a:pt x="9888137" y="-5567"/>
                  <a:pt x="9968603" y="0"/>
                </a:cubicBezTo>
                <a:cubicBezTo>
                  <a:pt x="10049069" y="5567"/>
                  <a:pt x="10687271" y="47438"/>
                  <a:pt x="11327958" y="0"/>
                </a:cubicBezTo>
                <a:cubicBezTo>
                  <a:pt x="11342894" y="123313"/>
                  <a:pt x="11321849" y="308391"/>
                  <a:pt x="11327958" y="470898"/>
                </a:cubicBezTo>
                <a:cubicBezTo>
                  <a:pt x="11334067" y="633405"/>
                  <a:pt x="11328916" y="728256"/>
                  <a:pt x="11327958" y="923330"/>
                </a:cubicBezTo>
                <a:cubicBezTo>
                  <a:pt x="11211507" y="924105"/>
                  <a:pt x="10915399" y="925943"/>
                  <a:pt x="10774887" y="923330"/>
                </a:cubicBezTo>
                <a:cubicBezTo>
                  <a:pt x="10634375" y="920717"/>
                  <a:pt x="10394125" y="947650"/>
                  <a:pt x="10108537" y="923330"/>
                </a:cubicBezTo>
                <a:cubicBezTo>
                  <a:pt x="9822949" y="899011"/>
                  <a:pt x="9587595" y="921962"/>
                  <a:pt x="9215627" y="923330"/>
                </a:cubicBezTo>
                <a:cubicBezTo>
                  <a:pt x="8843659" y="924699"/>
                  <a:pt x="8862995" y="941032"/>
                  <a:pt x="8549277" y="923330"/>
                </a:cubicBezTo>
                <a:cubicBezTo>
                  <a:pt x="8235559" y="905629"/>
                  <a:pt x="8271785" y="904922"/>
                  <a:pt x="8109485" y="923330"/>
                </a:cubicBezTo>
                <a:cubicBezTo>
                  <a:pt x="7947185" y="941738"/>
                  <a:pt x="7630642" y="902379"/>
                  <a:pt x="7443135" y="923330"/>
                </a:cubicBezTo>
                <a:cubicBezTo>
                  <a:pt x="7255628" y="944282"/>
                  <a:pt x="7163355" y="929454"/>
                  <a:pt x="6890064" y="923330"/>
                </a:cubicBezTo>
                <a:cubicBezTo>
                  <a:pt x="6616773" y="917206"/>
                  <a:pt x="6550146" y="949094"/>
                  <a:pt x="6223713" y="923330"/>
                </a:cubicBezTo>
                <a:cubicBezTo>
                  <a:pt x="5897280" y="897566"/>
                  <a:pt x="5778039" y="922395"/>
                  <a:pt x="5444083" y="923330"/>
                </a:cubicBezTo>
                <a:cubicBezTo>
                  <a:pt x="5110127" y="924266"/>
                  <a:pt x="4912646" y="891735"/>
                  <a:pt x="4777733" y="923330"/>
                </a:cubicBezTo>
                <a:cubicBezTo>
                  <a:pt x="4642820" y="954926"/>
                  <a:pt x="4524107" y="906964"/>
                  <a:pt x="4337942" y="923330"/>
                </a:cubicBezTo>
                <a:cubicBezTo>
                  <a:pt x="4151777" y="939696"/>
                  <a:pt x="3842030" y="892165"/>
                  <a:pt x="3558312" y="923330"/>
                </a:cubicBezTo>
                <a:cubicBezTo>
                  <a:pt x="3274594" y="954496"/>
                  <a:pt x="3333156" y="908249"/>
                  <a:pt x="3231800" y="923330"/>
                </a:cubicBezTo>
                <a:cubicBezTo>
                  <a:pt x="3130444" y="938411"/>
                  <a:pt x="2798396" y="906051"/>
                  <a:pt x="2565449" y="923330"/>
                </a:cubicBezTo>
                <a:cubicBezTo>
                  <a:pt x="2332502" y="940609"/>
                  <a:pt x="2279062" y="942956"/>
                  <a:pt x="2012378" y="923330"/>
                </a:cubicBezTo>
                <a:cubicBezTo>
                  <a:pt x="1745694" y="903704"/>
                  <a:pt x="1691128" y="913056"/>
                  <a:pt x="1572587" y="923330"/>
                </a:cubicBezTo>
                <a:cubicBezTo>
                  <a:pt x="1454046" y="933604"/>
                  <a:pt x="1050223" y="902319"/>
                  <a:pt x="906237" y="923330"/>
                </a:cubicBezTo>
                <a:cubicBezTo>
                  <a:pt x="762251" y="944342"/>
                  <a:pt x="364473" y="932523"/>
                  <a:pt x="0" y="923330"/>
                </a:cubicBezTo>
                <a:cubicBezTo>
                  <a:pt x="11769" y="814729"/>
                  <a:pt x="19603" y="547666"/>
                  <a:pt x="0" y="452432"/>
                </a:cubicBezTo>
                <a:cubicBezTo>
                  <a:pt x="-19603" y="357198"/>
                  <a:pt x="-1935" y="219164"/>
                  <a:pt x="0" y="0"/>
                </a:cubicBezTo>
                <a:close/>
              </a:path>
            </a:pathLst>
          </a:custGeom>
          <a:noFill/>
          <a:ln>
            <a:solidFill>
              <a:schemeClr val="tx1"/>
            </a:solidFill>
            <a:extLst>
              <a:ext uri="{C807C97D-BFC1-408E-A445-0C87EB9F89A2}">
                <ask:lineSketchStyleProps xmlns:ask="http://schemas.microsoft.com/office/drawing/2018/sketchyshapes" xmlns="" sd="1760733764">
                  <a:prstGeom prst="rect">
                    <a:avLst/>
                  </a:prstGeom>
                  <ask:type>
                    <ask:lineSketchFreehand/>
                  </ask:type>
                </ask:lineSketchStyleProps>
              </a:ext>
            </a:extLst>
          </a:ln>
        </p:spPr>
        <p:txBody>
          <a:bodyPr wrap="square">
            <a:spAutoFit/>
          </a:bodyPr>
          <a:lstStyle/>
          <a:p>
            <a:pPr algn="ctr"/>
            <a:r>
              <a:rPr lang="en-US" b="1" i="0" dirty="0">
                <a:solidFill>
                  <a:srgbClr val="111111"/>
                </a:solidFill>
                <a:effectLst/>
                <a:latin typeface="Roboto" panose="02000000000000000000" pitchFamily="2" charset="0"/>
              </a:rPr>
              <a:t>Design</a:t>
            </a:r>
            <a:r>
              <a:rPr lang="en-US" b="0" i="0" dirty="0">
                <a:solidFill>
                  <a:srgbClr val="111111"/>
                </a:solidFill>
                <a:effectLst/>
                <a:latin typeface="Roboto" panose="02000000000000000000" pitchFamily="2" charset="0"/>
              </a:rPr>
              <a:t> technology, or D.T., is the study, design, development, application, implementation, support and management of computer and non-computer based technologies for the express purpose of communicating product design intent and constructability</a:t>
            </a:r>
            <a:endParaRPr lang="en-GB" dirty="0"/>
          </a:p>
        </p:txBody>
      </p:sp>
    </p:spTree>
    <p:extLst>
      <p:ext uri="{BB962C8B-B14F-4D97-AF65-F5344CB8AC3E}">
        <p14:creationId xmlns:p14="http://schemas.microsoft.com/office/powerpoint/2010/main" val="993569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1707.jpeg" descr="IMG_1707.jpeg"/>
          <p:cNvPicPr>
            <a:picLocks noChangeAspect="1"/>
          </p:cNvPicPr>
          <p:nvPr/>
        </p:nvPicPr>
        <p:blipFill>
          <a:blip r:embed="rId2"/>
          <a:stretch>
            <a:fillRect/>
          </a:stretch>
        </p:blipFill>
        <p:spPr>
          <a:xfrm>
            <a:off x="350500" y="302319"/>
            <a:ext cx="5927766" cy="6309177"/>
          </a:xfrm>
          <a:prstGeom prst="rect">
            <a:avLst/>
          </a:prstGeom>
          <a:ln w="12700">
            <a:miter lim="400000"/>
          </a:ln>
        </p:spPr>
      </p:pic>
      <p:sp>
        <p:nvSpPr>
          <p:cNvPr id="163" name="Our 5 strands cover these aims:…"/>
          <p:cNvSpPr txBox="1"/>
          <p:nvPr/>
        </p:nvSpPr>
        <p:spPr>
          <a:xfrm>
            <a:off x="6859612" y="1032688"/>
            <a:ext cx="4981888" cy="2959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900">
                <a:solidFill>
                  <a:srgbClr val="000000"/>
                </a:solidFill>
                <a:latin typeface="Futura"/>
                <a:ea typeface="Futura"/>
                <a:cs typeface="Futura"/>
                <a:sym typeface="Futura"/>
              </a:defRPr>
            </a:pPr>
            <a:r>
              <a:rPr lang="en-US" sz="2700" dirty="0">
                <a:latin typeface="Calibri" panose="020F0502020204030204" pitchFamily="34" charset="0"/>
                <a:cs typeface="Calibri" panose="020F0502020204030204" pitchFamily="34" charset="0"/>
              </a:rPr>
              <a:t>5 Strands of coverage </a:t>
            </a:r>
            <a:endParaRPr sz="2700" dirty="0">
              <a:latin typeface="Calibri" panose="020F0502020204030204" pitchFamily="34" charset="0"/>
              <a:cs typeface="Calibri" panose="020F0502020204030204" pitchFamily="34" charset="0"/>
            </a:endParaRPr>
          </a:p>
          <a:p>
            <a:pPr algn="l">
              <a:defRPr sz="3900">
                <a:solidFill>
                  <a:srgbClr val="000000"/>
                </a:solidFill>
                <a:latin typeface="Futura"/>
                <a:ea typeface="Futura"/>
                <a:cs typeface="Futura"/>
                <a:sym typeface="Futura"/>
              </a:defRPr>
            </a:pPr>
            <a:endParaRPr sz="2700" dirty="0">
              <a:latin typeface="Calibri" panose="020F0502020204030204" pitchFamily="34" charset="0"/>
              <a:cs typeface="Calibri" panose="020F0502020204030204" pitchFamily="34" charset="0"/>
            </a:endParaRP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Design Process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Products &amp; Designers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Textiles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Resistant Materials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Food &amp; Nutrition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Why is teaching DT important?"/>
          <p:cNvSpPr txBox="1">
            <a:spLocks noGrp="1"/>
          </p:cNvSpPr>
          <p:nvPr>
            <p:ph type="title"/>
          </p:nvPr>
        </p:nvSpPr>
        <p:spPr>
          <a:xfrm>
            <a:off x="615655" y="56374"/>
            <a:ext cx="10985502" cy="2324101"/>
          </a:xfrm>
          <a:prstGeom prst="rect">
            <a:avLst/>
          </a:prstGeom>
        </p:spPr>
        <p:txBody>
          <a:bodyPr/>
          <a:lstStyle>
            <a:lvl1pPr>
              <a:defRPr>
                <a:latin typeface="Futura"/>
                <a:ea typeface="Futura"/>
                <a:cs typeface="Futura"/>
                <a:sym typeface="Futura"/>
              </a:defRPr>
            </a:lvl1pPr>
          </a:lstStyle>
          <a:p>
            <a:r>
              <a:rPr lang="en-US">
                <a:latin typeface="Calibri" panose="020F0502020204030204" pitchFamily="34" charset="0"/>
                <a:cs typeface="Calibri" panose="020F0502020204030204" pitchFamily="34" charset="0"/>
              </a:rPr>
              <a:t>Why is teaching DT important?</a:t>
            </a:r>
          </a:p>
        </p:txBody>
      </p:sp>
      <p:sp>
        <p:nvSpPr>
          <p:cNvPr id="401" name="Problem Solving"/>
          <p:cNvSpPr/>
          <p:nvPr/>
        </p:nvSpPr>
        <p:spPr>
          <a:xfrm>
            <a:off x="278825"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7000">
                <a:solidFill>
                  <a:srgbClr val="000000"/>
                </a:solidFill>
                <a:latin typeface="Futura"/>
                <a:ea typeface="Futura"/>
                <a:cs typeface="Futura"/>
                <a:sym typeface="Futura"/>
              </a:defRPr>
            </a:lvl1pPr>
          </a:lstStyle>
          <a:p>
            <a:r>
              <a:rPr sz="3500">
                <a:latin typeface="Calibri" panose="020F0502020204030204" pitchFamily="34" charset="0"/>
                <a:cs typeface="Calibri" panose="020F0502020204030204" pitchFamily="34" charset="0"/>
              </a:rPr>
              <a:t>Problem Solving</a:t>
            </a:r>
          </a:p>
        </p:txBody>
      </p:sp>
      <p:sp>
        <p:nvSpPr>
          <p:cNvPr id="402" name="Cross curricular links"/>
          <p:cNvSpPr/>
          <p:nvPr/>
        </p:nvSpPr>
        <p:spPr>
          <a:xfrm>
            <a:off x="7294088"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7000">
                <a:solidFill>
                  <a:srgbClr val="000000"/>
                </a:solidFill>
                <a:latin typeface="Futura"/>
                <a:ea typeface="Futura"/>
                <a:cs typeface="Futura"/>
                <a:sym typeface="Futura"/>
              </a:defRPr>
            </a:lvl1pPr>
          </a:lstStyle>
          <a:p>
            <a:r>
              <a:rPr sz="3500">
                <a:latin typeface="Calibri" panose="020F0502020204030204" pitchFamily="34" charset="0"/>
                <a:cs typeface="Calibri" panose="020F0502020204030204" pitchFamily="34" charset="0"/>
              </a:rPr>
              <a:t>Cross curricular links</a:t>
            </a:r>
          </a:p>
        </p:txBody>
      </p:sp>
      <p:sp>
        <p:nvSpPr>
          <p:cNvPr id="403" name="Science &amp; Maths skills"/>
          <p:cNvSpPr/>
          <p:nvPr/>
        </p:nvSpPr>
        <p:spPr>
          <a:xfrm>
            <a:off x="2655317"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7000">
                <a:solidFill>
                  <a:srgbClr val="000000"/>
                </a:solidFill>
                <a:latin typeface="Futura"/>
                <a:ea typeface="Futura"/>
                <a:cs typeface="Futura"/>
                <a:sym typeface="Futura"/>
              </a:defRPr>
            </a:lvl1pPr>
          </a:lstStyle>
          <a:p>
            <a:r>
              <a:rPr sz="3500" dirty="0">
                <a:latin typeface="Calibri" panose="020F0502020204030204" pitchFamily="34" charset="0"/>
                <a:cs typeface="Calibri" panose="020F0502020204030204" pitchFamily="34" charset="0"/>
              </a:rPr>
              <a:t>Science &amp; </a:t>
            </a:r>
            <a:r>
              <a:rPr sz="3500" dirty="0" err="1">
                <a:latin typeface="Calibri" panose="020F0502020204030204" pitchFamily="34" charset="0"/>
                <a:cs typeface="Calibri" panose="020F0502020204030204" pitchFamily="34" charset="0"/>
              </a:rPr>
              <a:t>Maths</a:t>
            </a:r>
            <a:r>
              <a:rPr sz="3500" dirty="0">
                <a:latin typeface="Calibri" panose="020F0502020204030204" pitchFamily="34" charset="0"/>
                <a:cs typeface="Calibri" panose="020F0502020204030204" pitchFamily="34" charset="0"/>
              </a:rPr>
              <a:t> skills</a:t>
            </a:r>
          </a:p>
        </p:txBody>
      </p:sp>
      <p:sp>
        <p:nvSpPr>
          <p:cNvPr id="404" name="Fine &amp; Gross Motor skills"/>
          <p:cNvSpPr/>
          <p:nvPr/>
        </p:nvSpPr>
        <p:spPr>
          <a:xfrm>
            <a:off x="4974703"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5800">
                <a:solidFill>
                  <a:srgbClr val="000000"/>
                </a:solidFill>
                <a:latin typeface="Futura"/>
                <a:ea typeface="Futura"/>
                <a:cs typeface="Futura"/>
                <a:sym typeface="Futura"/>
              </a:defRPr>
            </a:lvl1pPr>
          </a:lstStyle>
          <a:p>
            <a:r>
              <a:rPr sz="2900">
                <a:latin typeface="Calibri" panose="020F0502020204030204" pitchFamily="34" charset="0"/>
                <a:cs typeface="Calibri" panose="020F0502020204030204" pitchFamily="34" charset="0"/>
              </a:rPr>
              <a:t>Fine &amp; Gross Motor skills</a:t>
            </a:r>
          </a:p>
        </p:txBody>
      </p:sp>
      <p:sp>
        <p:nvSpPr>
          <p:cNvPr id="405" name="Questioning, investigating, observing skills"/>
          <p:cNvSpPr/>
          <p:nvPr/>
        </p:nvSpPr>
        <p:spPr>
          <a:xfrm>
            <a:off x="9780512"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5300">
                <a:solidFill>
                  <a:srgbClr val="000000"/>
                </a:solidFill>
                <a:latin typeface="Futura"/>
                <a:ea typeface="Futura"/>
                <a:cs typeface="Futura"/>
                <a:sym typeface="Futura"/>
              </a:defRPr>
            </a:lvl1pPr>
          </a:lstStyle>
          <a:p>
            <a:r>
              <a:rPr sz="2400">
                <a:latin typeface="Calibri" panose="020F0502020204030204" pitchFamily="34" charset="0"/>
                <a:cs typeface="Calibri" panose="020F0502020204030204" pitchFamily="34" charset="0"/>
              </a:rPr>
              <a:t>Questioning, investigating, observing skills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IMG_1717.jpeg" descr="IMG_1717.jpeg"/>
          <p:cNvPicPr>
            <a:picLocks noChangeAspect="1"/>
          </p:cNvPicPr>
          <p:nvPr/>
        </p:nvPicPr>
        <p:blipFill>
          <a:blip r:embed="rId2"/>
          <a:stretch>
            <a:fillRect/>
          </a:stretch>
        </p:blipFill>
        <p:spPr>
          <a:xfrm>
            <a:off x="410442" y="244660"/>
            <a:ext cx="11242674" cy="6419233"/>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86D5D054-FC67-4E1D-AF9E-6B4C17CFCD65}"/>
              </a:ext>
            </a:extLst>
          </p:cNvPr>
          <p:cNvPicPr>
            <a:picLocks noChangeAspect="1"/>
          </p:cNvPicPr>
          <p:nvPr/>
        </p:nvPicPr>
        <p:blipFill>
          <a:blip r:embed="rId2"/>
          <a:stretch>
            <a:fillRect/>
          </a:stretch>
        </p:blipFill>
        <p:spPr>
          <a:xfrm>
            <a:off x="2630673" y="-27425"/>
            <a:ext cx="7032505" cy="6874274"/>
          </a:xfrm>
          <a:prstGeom prst="rect">
            <a:avLst/>
          </a:prstGeom>
          <a:noFill/>
        </p:spPr>
      </p:pic>
      <p:pic>
        <p:nvPicPr>
          <p:cNvPr id="4" name="Picture 4" descr="Diagram&#10;&#10;Description automatically generated">
            <a:extLst>
              <a:ext uri="{FF2B5EF4-FFF2-40B4-BE49-F238E27FC236}">
                <a16:creationId xmlns:a16="http://schemas.microsoft.com/office/drawing/2014/main" id="{15E7AF4C-E94D-4ACF-9FBA-BCE9D5346F0A}"/>
              </a:ext>
            </a:extLst>
          </p:cNvPr>
          <p:cNvPicPr>
            <a:picLocks noChangeAspect="1"/>
          </p:cNvPicPr>
          <p:nvPr/>
        </p:nvPicPr>
        <p:blipFill>
          <a:blip r:embed="rId3"/>
          <a:stretch>
            <a:fillRect/>
          </a:stretch>
        </p:blipFill>
        <p:spPr>
          <a:xfrm>
            <a:off x="4740283" y="2094307"/>
            <a:ext cx="3038338" cy="2630811"/>
          </a:xfrm>
          <a:prstGeom prst="rect">
            <a:avLst/>
          </a:prstGeom>
        </p:spPr>
      </p:pic>
      <p:sp>
        <p:nvSpPr>
          <p:cNvPr id="5" name="Rectangle: Rounded Corners 4">
            <a:extLst>
              <a:ext uri="{FF2B5EF4-FFF2-40B4-BE49-F238E27FC236}">
                <a16:creationId xmlns:a16="http://schemas.microsoft.com/office/drawing/2014/main" id="{8DDF03D1-CFFA-4E18-853D-FB9D257EB468}"/>
              </a:ext>
            </a:extLst>
          </p:cNvPr>
          <p:cNvSpPr/>
          <p:nvPr/>
        </p:nvSpPr>
        <p:spPr>
          <a:xfrm>
            <a:off x="198887" y="246090"/>
            <a:ext cx="4306206" cy="400681"/>
          </a:xfrm>
          <a:prstGeom prst="roundRect">
            <a:avLst/>
          </a:prstGeom>
          <a:gradFill>
            <a:gsLst>
              <a:gs pos="0">
                <a:srgbClr val="FFFFCC"/>
              </a:gs>
              <a:gs pos="34000">
                <a:srgbClr val="FFFF99"/>
              </a:gs>
              <a:gs pos="73000">
                <a:srgbClr val="FFE05B"/>
              </a:gs>
              <a:gs pos="100000">
                <a:srgbClr val="FFD7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22860" rIns="45720" bIns="22860" numCol="1" spcCol="0" rtlCol="0" fromWordArt="0" anchor="ctr" anchorCtr="0" forceAA="0" compatLnSpc="1">
            <a:prstTxWarp prst="textNoShape">
              <a:avLst/>
            </a:prstTxWarp>
            <a:noAutofit/>
          </a:bodyPr>
          <a:lstStyle/>
          <a:p>
            <a:pPr algn="ctr">
              <a:lnSpc>
                <a:spcPct val="107000"/>
              </a:lnSpc>
              <a:spcAft>
                <a:spcPts val="400"/>
              </a:spcAft>
            </a:pPr>
            <a:r>
              <a:rPr lang="en-GB" sz="2000">
                <a:solidFill>
                  <a:srgbClr val="000000"/>
                </a:solidFill>
                <a:latin typeface="SassoonPrimaryInfant" pitchFamily="2" charset="0"/>
                <a:ea typeface="Calibri" panose="020F0502020204030204" pitchFamily="34" charset="0"/>
                <a:cs typeface="Arial" panose="020B0604020202020204" pitchFamily="34" charset="0"/>
              </a:rPr>
              <a:t>Golden Threads of Design Technology</a:t>
            </a:r>
            <a:endParaRPr lang="en-GB" sz="200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5155949-B91D-4DAA-9D11-B86B382A7B01}"/>
              </a:ext>
            </a:extLst>
          </p:cNvPr>
          <p:cNvSpPr txBox="1"/>
          <p:nvPr/>
        </p:nvSpPr>
        <p:spPr>
          <a:xfrm>
            <a:off x="198886" y="1179443"/>
            <a:ext cx="1947965" cy="923330"/>
          </a:xfrm>
          <a:prstGeom prst="rect">
            <a:avLst/>
          </a:prstGeom>
          <a:solidFill>
            <a:srgbClr val="FFFF00"/>
          </a:solidFill>
        </p:spPr>
        <p:txBody>
          <a:bodyPr wrap="square" rtlCol="0">
            <a:spAutoFit/>
          </a:bodyPr>
          <a:lstStyle/>
          <a:p>
            <a:r>
              <a:rPr lang="en-US" dirty="0"/>
              <a:t>The foundation of your planning / lesson sequence</a:t>
            </a:r>
            <a:endParaRPr lang="en-GB"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IMG_1712.jpeg" descr="IMG_1712.jpeg"/>
          <p:cNvPicPr>
            <a:picLocks noChangeAspect="1"/>
          </p:cNvPicPr>
          <p:nvPr/>
        </p:nvPicPr>
        <p:blipFill>
          <a:blip r:embed="rId2"/>
          <a:stretch>
            <a:fillRect/>
          </a:stretch>
        </p:blipFill>
        <p:spPr>
          <a:xfrm>
            <a:off x="12995" y="610707"/>
            <a:ext cx="6125881" cy="4960081"/>
          </a:xfrm>
          <a:prstGeom prst="rect">
            <a:avLst/>
          </a:prstGeom>
          <a:ln w="12700">
            <a:miter lim="400000"/>
          </a:ln>
        </p:spPr>
      </p:pic>
      <p:pic>
        <p:nvPicPr>
          <p:cNvPr id="421" name="IMG_1713.jpeg" descr="IMG_1713.jpeg"/>
          <p:cNvPicPr>
            <a:picLocks noChangeAspect="1"/>
          </p:cNvPicPr>
          <p:nvPr/>
        </p:nvPicPr>
        <p:blipFill>
          <a:blip r:embed="rId3"/>
          <a:stretch>
            <a:fillRect/>
          </a:stretch>
        </p:blipFill>
        <p:spPr>
          <a:xfrm>
            <a:off x="6178726" y="67774"/>
            <a:ext cx="6000280" cy="4803075"/>
          </a:xfrm>
          <a:prstGeom prst="rect">
            <a:avLst/>
          </a:prstGeom>
          <a:ln w="12700">
            <a:miter lim="400000"/>
          </a:ln>
        </p:spPr>
      </p:pic>
      <p:sp>
        <p:nvSpPr>
          <p:cNvPr id="422" name="Progression of skills overview - whole curriculum"/>
          <p:cNvSpPr txBox="1"/>
          <p:nvPr/>
        </p:nvSpPr>
        <p:spPr>
          <a:xfrm>
            <a:off x="173307" y="126103"/>
            <a:ext cx="11729904"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100">
                <a:solidFill>
                  <a:srgbClr val="000000"/>
                </a:solidFill>
                <a:latin typeface="Futura"/>
                <a:ea typeface="Futura"/>
                <a:cs typeface="Futura"/>
                <a:sym typeface="Futura"/>
              </a:defRPr>
            </a:lvl1pPr>
          </a:lstStyle>
          <a:p>
            <a:r>
              <a:rPr sz="2050">
                <a:latin typeface="Calibri" panose="020F0502020204030204" pitchFamily="34" charset="0"/>
                <a:cs typeface="Calibri" panose="020F0502020204030204" pitchFamily="34" charset="0"/>
              </a:rPr>
              <a:t>Progression of skills overview - whole curriculum</a:t>
            </a:r>
          </a:p>
        </p:txBody>
      </p:sp>
      <p:sp>
        <p:nvSpPr>
          <p:cNvPr id="2" name="TextBox 1">
            <a:extLst>
              <a:ext uri="{FF2B5EF4-FFF2-40B4-BE49-F238E27FC236}">
                <a16:creationId xmlns:a16="http://schemas.microsoft.com/office/drawing/2014/main" id="{F70B2FB9-370E-44B0-A8F9-0044DC0056D2}"/>
              </a:ext>
            </a:extLst>
          </p:cNvPr>
          <p:cNvSpPr txBox="1"/>
          <p:nvPr/>
        </p:nvSpPr>
        <p:spPr>
          <a:xfrm>
            <a:off x="571500" y="3236279"/>
            <a:ext cx="2643188" cy="328295"/>
          </a:xfrm>
          <a:prstGeom prst="rect">
            <a:avLst/>
          </a:prstGeom>
          <a:solidFill>
            <a:schemeClr val="accent4">
              <a:lumMod val="20000"/>
              <a:lumOff val="80000"/>
            </a:schemeClr>
          </a:solid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dirty="0">
                <a:solidFill>
                  <a:schemeClr val="bg2">
                    <a:lumMod val="10000"/>
                  </a:schemeClr>
                </a:solidFill>
                <a:latin typeface="Calibri" panose="020F0502020204030204" pitchFamily="34" charset="0"/>
                <a:cs typeface="Calibri" panose="020F0502020204030204" pitchFamily="34" charset="0"/>
                <a:sym typeface="Helvetica Neue"/>
              </a:rPr>
              <a:t>Underpins delivery </a:t>
            </a:r>
            <a:endParaRPr lang="en-GB"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3" name="TextBox 2">
            <a:extLst>
              <a:ext uri="{FF2B5EF4-FFF2-40B4-BE49-F238E27FC236}">
                <a16:creationId xmlns:a16="http://schemas.microsoft.com/office/drawing/2014/main" id="{0DA7950D-1FB8-4E88-9ACD-1F6F72074FE8}"/>
              </a:ext>
            </a:extLst>
          </p:cNvPr>
          <p:cNvSpPr txBox="1"/>
          <p:nvPr/>
        </p:nvSpPr>
        <p:spPr>
          <a:xfrm>
            <a:off x="6735703" y="4144050"/>
            <a:ext cx="2443163" cy="543739"/>
          </a:xfrm>
          <a:prstGeom prst="rect">
            <a:avLst/>
          </a:prstGeom>
          <a:solidFill>
            <a:schemeClr val="accent4">
              <a:lumMod val="20000"/>
              <a:lumOff val="80000"/>
            </a:schemeClr>
          </a:solid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1600" dirty="0">
                <a:solidFill>
                  <a:schemeClr val="bg2">
                    <a:lumMod val="10000"/>
                  </a:schemeClr>
                </a:solidFill>
                <a:latin typeface="Calibri" panose="020F0502020204030204" pitchFamily="34" charset="0"/>
                <a:cs typeface="Calibri" panose="020F0502020204030204" pitchFamily="34" charset="0"/>
                <a:sym typeface="Helvetica Neue"/>
              </a:rPr>
              <a:t>Woven through lesson content </a:t>
            </a:r>
            <a:endParaRPr lang="en-GB" sz="1600"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4" name="TextBox 3">
            <a:extLst>
              <a:ext uri="{FF2B5EF4-FFF2-40B4-BE49-F238E27FC236}">
                <a16:creationId xmlns:a16="http://schemas.microsoft.com/office/drawing/2014/main" id="{7EEB08D2-DB1B-42A8-B8E5-073F51110744}"/>
              </a:ext>
            </a:extLst>
          </p:cNvPr>
          <p:cNvSpPr txBox="1"/>
          <p:nvPr/>
        </p:nvSpPr>
        <p:spPr>
          <a:xfrm>
            <a:off x="422032" y="5847787"/>
            <a:ext cx="5307807" cy="32829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b="1">
                <a:solidFill>
                  <a:schemeClr val="bg2">
                    <a:lumMod val="10000"/>
                  </a:schemeClr>
                </a:solidFill>
                <a:latin typeface="Calibri" panose="020F0502020204030204" pitchFamily="34" charset="0"/>
                <a:cs typeface="Calibri" panose="020F0502020204030204" pitchFamily="34" charset="0"/>
                <a:sym typeface="Helvetica Neue"/>
              </a:rPr>
              <a:t>5 strands of skills progression  </a:t>
            </a:r>
            <a:endParaRPr lang="en-GB" b="1">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8" name="TextBox 7">
            <a:extLst>
              <a:ext uri="{FF2B5EF4-FFF2-40B4-BE49-F238E27FC236}">
                <a16:creationId xmlns:a16="http://schemas.microsoft.com/office/drawing/2014/main" id="{7E44A480-3569-480B-B73B-700DDCAE739D}"/>
              </a:ext>
            </a:extLst>
          </p:cNvPr>
          <p:cNvSpPr txBox="1"/>
          <p:nvPr/>
        </p:nvSpPr>
        <p:spPr>
          <a:xfrm>
            <a:off x="6312007" y="4687789"/>
            <a:ext cx="2683333" cy="11592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b="1" u="sng" dirty="0">
                <a:solidFill>
                  <a:schemeClr val="bg2">
                    <a:lumMod val="10000"/>
                  </a:schemeClr>
                </a:solidFill>
                <a:latin typeface="Calibri" panose="020F0502020204030204" pitchFamily="34" charset="0"/>
                <a:cs typeface="Calibri" panose="020F0502020204030204" pitchFamily="34" charset="0"/>
                <a:sym typeface="Helvetica Neue"/>
              </a:rPr>
              <a:t>Explicit </a:t>
            </a:r>
          </a:p>
          <a:p>
            <a:pPr marL="285750" indent="-285750" defTabSz="1219169" hangingPunct="0">
              <a:buFont typeface="Arial" panose="020B0604020202020204" pitchFamily="34" charset="0"/>
              <a:buChar char="•"/>
            </a:pPr>
            <a:r>
              <a:rPr lang="en-US" dirty="0">
                <a:solidFill>
                  <a:schemeClr val="bg2">
                    <a:lumMod val="10000"/>
                  </a:schemeClr>
                </a:solidFill>
                <a:latin typeface="Calibri" panose="020F0502020204030204" pitchFamily="34" charset="0"/>
                <a:cs typeface="Calibri" panose="020F0502020204030204" pitchFamily="34" charset="0"/>
                <a:sym typeface="Helvetica Neue"/>
              </a:rPr>
              <a:t>Resistant Materials </a:t>
            </a:r>
          </a:p>
          <a:p>
            <a:pPr marL="285750" indent="-285750" defTabSz="1219169" hangingPunct="0">
              <a:buFont typeface="Arial" panose="020B0604020202020204" pitchFamily="34" charset="0"/>
              <a:buChar char="•"/>
            </a:pPr>
            <a:r>
              <a:rPr lang="en-US" dirty="0">
                <a:solidFill>
                  <a:schemeClr val="bg2">
                    <a:lumMod val="10000"/>
                  </a:schemeClr>
                </a:solidFill>
                <a:latin typeface="Calibri" panose="020F0502020204030204" pitchFamily="34" charset="0"/>
                <a:cs typeface="Calibri" panose="020F0502020204030204" pitchFamily="34" charset="0"/>
              </a:rPr>
              <a:t>Textiles </a:t>
            </a:r>
          </a:p>
          <a:p>
            <a:pPr marL="285750" indent="-285750" defTabSz="1219169" hangingPunct="0">
              <a:buFont typeface="Arial" panose="020B0604020202020204" pitchFamily="34" charset="0"/>
              <a:buChar char="•"/>
            </a:pPr>
            <a:r>
              <a:rPr lang="en-US" dirty="0">
                <a:solidFill>
                  <a:schemeClr val="bg2">
                    <a:lumMod val="10000"/>
                  </a:schemeClr>
                </a:solidFill>
                <a:latin typeface="Calibri" panose="020F0502020204030204" pitchFamily="34" charset="0"/>
                <a:cs typeface="Calibri" panose="020F0502020204030204" pitchFamily="34" charset="0"/>
                <a:sym typeface="Helvetica Neue"/>
              </a:rPr>
              <a:t>Food and Nutrition </a:t>
            </a:r>
            <a:endParaRPr lang="en-GB"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9" name="TextBox 8">
            <a:extLst>
              <a:ext uri="{FF2B5EF4-FFF2-40B4-BE49-F238E27FC236}">
                <a16:creationId xmlns:a16="http://schemas.microsoft.com/office/drawing/2014/main" id="{3A86C39B-F596-4CA3-8946-A12670D2E201}"/>
              </a:ext>
            </a:extLst>
          </p:cNvPr>
          <p:cNvSpPr txBox="1"/>
          <p:nvPr/>
        </p:nvSpPr>
        <p:spPr>
          <a:xfrm>
            <a:off x="9168471" y="4917818"/>
            <a:ext cx="2972123" cy="882293"/>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b="1" u="sng">
                <a:solidFill>
                  <a:schemeClr val="bg2">
                    <a:lumMod val="10000"/>
                  </a:schemeClr>
                </a:solidFill>
                <a:latin typeface="Calibri" panose="020F0502020204030204" pitchFamily="34" charset="0"/>
                <a:cs typeface="Calibri" panose="020F0502020204030204" pitchFamily="34" charset="0"/>
              </a:rPr>
              <a:t>Underpinning </a:t>
            </a:r>
            <a:endParaRPr lang="en-US" b="1" u="sng">
              <a:solidFill>
                <a:schemeClr val="bg2">
                  <a:lumMod val="10000"/>
                </a:schemeClr>
              </a:solidFill>
              <a:latin typeface="Calibri" panose="020F0502020204030204" pitchFamily="34" charset="0"/>
              <a:cs typeface="Calibri" panose="020F0502020204030204" pitchFamily="34" charset="0"/>
              <a:sym typeface="Helvetica Neue"/>
            </a:endParaRPr>
          </a:p>
          <a:p>
            <a:pPr marL="285750" indent="-285750" defTabSz="1219169" hangingPunct="0">
              <a:buFont typeface="Arial" panose="020B0604020202020204" pitchFamily="34" charset="0"/>
              <a:buChar char="•"/>
            </a:pPr>
            <a:r>
              <a:rPr lang="en-US">
                <a:solidFill>
                  <a:schemeClr val="bg2">
                    <a:lumMod val="10000"/>
                  </a:schemeClr>
                </a:solidFill>
                <a:latin typeface="Calibri" panose="020F0502020204030204" pitchFamily="34" charset="0"/>
                <a:cs typeface="Calibri" panose="020F0502020204030204" pitchFamily="34" charset="0"/>
                <a:sym typeface="Helvetica Neue"/>
              </a:rPr>
              <a:t>Design Process</a:t>
            </a:r>
          </a:p>
          <a:p>
            <a:pPr marL="285750" indent="-285750" defTabSz="1219169" hangingPunct="0">
              <a:buFont typeface="Arial" panose="020B0604020202020204" pitchFamily="34" charset="0"/>
              <a:buChar char="•"/>
            </a:pPr>
            <a:r>
              <a:rPr lang="en-US">
                <a:solidFill>
                  <a:schemeClr val="bg2">
                    <a:lumMod val="10000"/>
                  </a:schemeClr>
                </a:solidFill>
                <a:latin typeface="Calibri" panose="020F0502020204030204" pitchFamily="34" charset="0"/>
                <a:cs typeface="Calibri" panose="020F0502020204030204" pitchFamily="34" charset="0"/>
              </a:rPr>
              <a:t>Products and Designers </a:t>
            </a:r>
            <a:endParaRPr lang="en-GB">
              <a:solidFill>
                <a:schemeClr val="bg2">
                  <a:lumMod val="10000"/>
                </a:schemeClr>
              </a:solidFill>
              <a:latin typeface="Calibri" panose="020F0502020204030204" pitchFamily="34" charset="0"/>
              <a:cs typeface="Calibri" panose="020F0502020204030204" pitchFamily="34" charset="0"/>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opic Web Teaching Ideas"/>
          <p:cNvSpPr txBox="1"/>
          <p:nvPr/>
        </p:nvSpPr>
        <p:spPr>
          <a:xfrm>
            <a:off x="231049" y="126103"/>
            <a:ext cx="11729903" cy="3667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defRPr sz="4100">
                <a:solidFill>
                  <a:srgbClr val="000000"/>
                </a:solidFill>
                <a:latin typeface="Futura"/>
                <a:ea typeface="Futura"/>
                <a:cs typeface="Futura"/>
                <a:sym typeface="Futura"/>
              </a:defRPr>
            </a:lvl1pPr>
          </a:lstStyle>
          <a:p>
            <a:r>
              <a:rPr sz="2050">
                <a:latin typeface="Calibri" panose="020F0502020204030204" pitchFamily="34" charset="0"/>
                <a:cs typeface="Calibri" panose="020F0502020204030204" pitchFamily="34" charset="0"/>
              </a:rPr>
              <a:t>Topic Web Teaching Ideas </a:t>
            </a:r>
          </a:p>
        </p:txBody>
      </p:sp>
      <p:pic>
        <p:nvPicPr>
          <p:cNvPr id="3" name="Picture 2">
            <a:extLst>
              <a:ext uri="{FF2B5EF4-FFF2-40B4-BE49-F238E27FC236}">
                <a16:creationId xmlns:a16="http://schemas.microsoft.com/office/drawing/2014/main" id="{3D62E68E-86CC-46AB-9223-A7A36A19125A}"/>
              </a:ext>
            </a:extLst>
          </p:cNvPr>
          <p:cNvPicPr>
            <a:picLocks noChangeAspect="1"/>
          </p:cNvPicPr>
          <p:nvPr/>
        </p:nvPicPr>
        <p:blipFill>
          <a:blip r:embed="rId2"/>
          <a:stretch>
            <a:fillRect/>
          </a:stretch>
        </p:blipFill>
        <p:spPr>
          <a:xfrm>
            <a:off x="1802662" y="570143"/>
            <a:ext cx="10389339" cy="5473470"/>
          </a:xfrm>
          <a:prstGeom prst="rect">
            <a:avLst/>
          </a:prstGeom>
        </p:spPr>
      </p:pic>
      <p:sp>
        <p:nvSpPr>
          <p:cNvPr id="4" name="TextBox 3">
            <a:extLst>
              <a:ext uri="{FF2B5EF4-FFF2-40B4-BE49-F238E27FC236}">
                <a16:creationId xmlns:a16="http://schemas.microsoft.com/office/drawing/2014/main" id="{41317CA5-F1FC-47C7-975A-F2E634200F8A}"/>
              </a:ext>
            </a:extLst>
          </p:cNvPr>
          <p:cNvSpPr txBox="1"/>
          <p:nvPr/>
        </p:nvSpPr>
        <p:spPr>
          <a:xfrm>
            <a:off x="231049" y="879884"/>
            <a:ext cx="1626327" cy="469872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sym typeface="Helvetica Neue"/>
              </a:rPr>
              <a:t>Links to BHCET</a:t>
            </a:r>
          </a:p>
          <a:p>
            <a:pPr algn="ctr" defTabSz="1219169" hangingPunct="0"/>
            <a:endParaRPr lang="en-US" sz="2200" dirty="0">
              <a:solidFill>
                <a:schemeClr val="bg2">
                  <a:lumMod val="10000"/>
                </a:schemeClr>
              </a:solidFill>
              <a:latin typeface="Calibri" panose="020F0502020204030204" pitchFamily="34" charset="0"/>
              <a:cs typeface="Calibri" panose="020F0502020204030204" pitchFamily="34" charset="0"/>
            </a:endParaRP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sym typeface="Helvetica Neue"/>
              </a:rPr>
              <a:t> </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History </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sym typeface="Helvetica Neue"/>
              </a:rPr>
              <a:t>Geography </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Science</a:t>
            </a:r>
          </a:p>
          <a:p>
            <a:pPr algn="ctr" defTabSz="1219169" hangingPunct="0"/>
            <a:endParaRPr lang="en-US" sz="2200" dirty="0">
              <a:solidFill>
                <a:schemeClr val="bg2">
                  <a:lumMod val="10000"/>
                </a:schemeClr>
              </a:solidFill>
              <a:latin typeface="Calibri" panose="020F0502020204030204" pitchFamily="34" charset="0"/>
              <a:cs typeface="Calibri" panose="020F0502020204030204" pitchFamily="34" charset="0"/>
            </a:endParaRP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KS1</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KS2</a:t>
            </a:r>
          </a:p>
          <a:p>
            <a:pPr algn="ctr" defTabSz="1219169" hangingPunct="0"/>
            <a:endParaRPr lang="en-US" sz="2200" dirty="0">
              <a:solidFill>
                <a:schemeClr val="bg2">
                  <a:lumMod val="10000"/>
                </a:schemeClr>
              </a:solidFill>
              <a:latin typeface="Calibri" panose="020F0502020204030204" pitchFamily="34" charset="0"/>
              <a:cs typeface="Calibri" panose="020F0502020204030204" pitchFamily="34" charset="0"/>
            </a:endParaRPr>
          </a:p>
          <a:p>
            <a:pPr algn="ctr" defTabSz="1219169" hangingPunct="0"/>
            <a:r>
              <a:rPr lang="en-US" sz="2000" dirty="0">
                <a:solidFill>
                  <a:schemeClr val="bg2">
                    <a:lumMod val="10000"/>
                  </a:schemeClr>
                </a:solidFill>
                <a:latin typeface="Calibri" panose="020F0502020204030204" pitchFamily="34" charset="0"/>
                <a:cs typeface="Calibri" panose="020F0502020204030204" pitchFamily="34" charset="0"/>
              </a:rPr>
              <a:t>Topic themes differ from art topic webs </a:t>
            </a:r>
            <a:endParaRPr lang="en-GB" sz="2000"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5" name="Arrow: Up 4">
            <a:extLst>
              <a:ext uri="{FF2B5EF4-FFF2-40B4-BE49-F238E27FC236}">
                <a16:creationId xmlns:a16="http://schemas.microsoft.com/office/drawing/2014/main" id="{457318FF-1E19-44CF-8479-BF6CBA8D378F}"/>
              </a:ext>
            </a:extLst>
          </p:cNvPr>
          <p:cNvSpPr/>
          <p:nvPr/>
        </p:nvSpPr>
        <p:spPr>
          <a:xfrm>
            <a:off x="9244013" y="5888802"/>
            <a:ext cx="485775" cy="395347"/>
          </a:xfrm>
          <a:prstGeom prst="up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GB" sz="1600">
              <a:solidFill>
                <a:srgbClr val="FFFFFF"/>
              </a:solidFill>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59143340-83AE-402F-AF38-AEB80295F89A}"/>
              </a:ext>
            </a:extLst>
          </p:cNvPr>
          <p:cNvSpPr txBox="1"/>
          <p:nvPr/>
        </p:nvSpPr>
        <p:spPr>
          <a:xfrm>
            <a:off x="9729788" y="6192960"/>
            <a:ext cx="1932952" cy="189796"/>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900" dirty="0">
                <a:solidFill>
                  <a:schemeClr val="bg2">
                    <a:lumMod val="10000"/>
                  </a:schemeClr>
                </a:solidFill>
                <a:latin typeface="Calibri" panose="020F0502020204030204" pitchFamily="34" charset="0"/>
                <a:cs typeface="Calibri" panose="020F0502020204030204" pitchFamily="34" charset="0"/>
              </a:rPr>
              <a:t>Example ideas </a:t>
            </a:r>
            <a:endParaRPr lang="en-GB" sz="1200" dirty="0">
              <a:solidFill>
                <a:schemeClr val="bg2">
                  <a:lumMod val="10000"/>
                </a:schemeClr>
              </a:solidFill>
              <a:latin typeface="Calibri" panose="020F0502020204030204" pitchFamily="34" charset="0"/>
              <a:cs typeface="Calibri" panose="020F0502020204030204" pitchFamily="34" charset="0"/>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72FD1439-D514-4348-A6AA-47366659E592}"/>
              </a:ext>
            </a:extLst>
          </p:cNvPr>
          <p:cNvSpPr txBox="1">
            <a:spLocks noChangeArrowheads="1"/>
          </p:cNvSpPr>
          <p:nvPr/>
        </p:nvSpPr>
        <p:spPr bwMode="auto">
          <a:xfrm rot="20250878">
            <a:off x="-717588" y="712188"/>
            <a:ext cx="6535077" cy="938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GB" sz="5500" b="1" dirty="0">
                <a:effectLst>
                  <a:outerShdw blurRad="38100" dist="38100" dir="2700000" algn="tl">
                    <a:srgbClr val="000000"/>
                  </a:outerShdw>
                </a:effectLst>
              </a:rPr>
              <a:t>Meet the Artists </a:t>
            </a:r>
            <a:endParaRPr lang="en-GB" sz="3500" b="1" dirty="0">
              <a:effectLst>
                <a:outerShdw blurRad="38100" dist="38100" dir="2700000" algn="tl">
                  <a:srgbClr val="000000"/>
                </a:outerShdw>
              </a:effectLst>
            </a:endParaRPr>
          </a:p>
        </p:txBody>
      </p:sp>
      <p:sp>
        <p:nvSpPr>
          <p:cNvPr id="2" name="Text Box 4">
            <a:extLst>
              <a:ext uri="{FF2B5EF4-FFF2-40B4-BE49-F238E27FC236}">
                <a16:creationId xmlns:a16="http://schemas.microsoft.com/office/drawing/2014/main" id="{68F67F51-B3B1-6E42-8856-5088030A5157}"/>
              </a:ext>
            </a:extLst>
          </p:cNvPr>
          <p:cNvSpPr txBox="1">
            <a:spLocks noChangeArrowheads="1"/>
          </p:cNvSpPr>
          <p:nvPr/>
        </p:nvSpPr>
        <p:spPr bwMode="auto">
          <a:xfrm rot="958524">
            <a:off x="5730397" y="1393817"/>
            <a:ext cx="6535077"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4500" dirty="0">
                <a:effectLst>
                  <a:outerShdw blurRad="38100" dist="38100" dir="2700000" algn="tl">
                    <a:srgbClr val="000000"/>
                  </a:outerShdw>
                </a:effectLst>
              </a:rPr>
              <a:t>Who are you familiar with?  </a:t>
            </a:r>
          </a:p>
        </p:txBody>
      </p:sp>
      <p:sp>
        <p:nvSpPr>
          <p:cNvPr id="8" name="Text Box 4">
            <a:extLst>
              <a:ext uri="{FF2B5EF4-FFF2-40B4-BE49-F238E27FC236}">
                <a16:creationId xmlns:a16="http://schemas.microsoft.com/office/drawing/2014/main" id="{FAD20E12-8BA8-2F41-94C7-E0FEA54E7E3C}"/>
              </a:ext>
            </a:extLst>
          </p:cNvPr>
          <p:cNvSpPr txBox="1">
            <a:spLocks noChangeArrowheads="1"/>
          </p:cNvSpPr>
          <p:nvPr/>
        </p:nvSpPr>
        <p:spPr bwMode="auto">
          <a:xfrm rot="21327273">
            <a:off x="1776546" y="2069938"/>
            <a:ext cx="6535077"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4500" dirty="0">
                <a:effectLst>
                  <a:outerShdw blurRad="38100" dist="38100" dir="2700000" algn="tl">
                    <a:srgbClr val="000000"/>
                  </a:outerShdw>
                </a:effectLst>
              </a:rPr>
              <a:t>Any favourite pieces, artists, medium? </a:t>
            </a:r>
          </a:p>
        </p:txBody>
      </p:sp>
    </p:spTree>
    <p:extLst>
      <p:ext uri="{BB962C8B-B14F-4D97-AF65-F5344CB8AC3E}">
        <p14:creationId xmlns:p14="http://schemas.microsoft.com/office/powerpoint/2010/main" val="217838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569660"/>
          </a:xfrm>
          <a:prstGeom prst="rect">
            <a:avLst/>
          </a:prstGeom>
          <a:noFill/>
        </p:spPr>
        <p:txBody>
          <a:bodyPr wrap="square" rtlCol="0">
            <a:spAutoFit/>
          </a:bodyPr>
          <a:lstStyle/>
          <a:p>
            <a:pPr>
              <a:spcAft>
                <a:spcPts val="1200"/>
              </a:spcAft>
            </a:pPr>
            <a:r>
              <a:rPr lang="en-GB" sz="2400" b="1" dirty="0">
                <a:solidFill>
                  <a:srgbClr val="002060"/>
                </a:solidFill>
              </a:rPr>
              <a:t>Teachers have the ability to affect and improve the behaviour and motivation of their pupils.</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1.1</a:t>
              </a:r>
            </a:p>
          </p:txBody>
        </p:sp>
      </p:grpSp>
      <p:grpSp>
        <p:nvGrpSpPr>
          <p:cNvPr id="17" name="Group 16"/>
          <p:cNvGrpSpPr/>
          <p:nvPr/>
        </p:nvGrpSpPr>
        <p:grpSpPr>
          <a:xfrm>
            <a:off x="905564" y="3624030"/>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1.2</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1.3</a:t>
              </a:r>
            </a:p>
          </p:txBody>
        </p:sp>
      </p:grpSp>
      <p:sp>
        <p:nvSpPr>
          <p:cNvPr id="12" name="Rectangle 11"/>
          <p:cNvSpPr/>
          <p:nvPr/>
        </p:nvSpPr>
        <p:spPr>
          <a:xfrm>
            <a:off x="1707689" y="4312077"/>
            <a:ext cx="4320000" cy="830997"/>
          </a:xfrm>
          <a:prstGeom prst="rect">
            <a:avLst/>
          </a:prstGeom>
        </p:spPr>
        <p:txBody>
          <a:bodyPr wrap="square">
            <a:spAutoFit/>
          </a:bodyPr>
          <a:lstStyle/>
          <a:p>
            <a:pPr>
              <a:spcAft>
                <a:spcPts val="1200"/>
              </a:spcAft>
            </a:pPr>
            <a:r>
              <a:rPr lang="en-GB" sz="2400" dirty="0"/>
              <a:t>Teacher </a:t>
            </a:r>
            <a:r>
              <a:rPr lang="en-GB" sz="2400" b="1" dirty="0">
                <a:solidFill>
                  <a:srgbClr val="1B1A69"/>
                </a:solidFill>
              </a:rPr>
              <a:t>expectations</a:t>
            </a:r>
            <a:r>
              <a:rPr lang="en-GB" sz="2400" dirty="0"/>
              <a:t> can affect pupil outcomes.</a:t>
            </a:r>
          </a:p>
        </p:txBody>
      </p:sp>
      <p:sp>
        <p:nvSpPr>
          <p:cNvPr id="27" name="Rectangle 26"/>
          <p:cNvSpPr/>
          <p:nvPr/>
        </p:nvSpPr>
        <p:spPr>
          <a:xfrm>
            <a:off x="7602729" y="1951709"/>
            <a:ext cx="4320000" cy="1200329"/>
          </a:xfrm>
          <a:prstGeom prst="rect">
            <a:avLst/>
          </a:prstGeom>
        </p:spPr>
        <p:txBody>
          <a:bodyPr wrap="square">
            <a:spAutoFit/>
          </a:bodyPr>
          <a:lstStyle/>
          <a:p>
            <a:pPr>
              <a:spcAft>
                <a:spcPts val="1200"/>
              </a:spcAft>
            </a:pPr>
            <a:r>
              <a:rPr lang="en-GB" sz="2400" dirty="0"/>
              <a:t>Setting </a:t>
            </a:r>
            <a:r>
              <a:rPr lang="en-GB" sz="2400" b="1" dirty="0">
                <a:solidFill>
                  <a:srgbClr val="1B1A69"/>
                </a:solidFill>
              </a:rPr>
              <a:t>clear</a:t>
            </a:r>
            <a:r>
              <a:rPr lang="en-GB" sz="2400" dirty="0"/>
              <a:t> </a:t>
            </a:r>
            <a:r>
              <a:rPr lang="en-GB" sz="2400" b="1" dirty="0">
                <a:solidFill>
                  <a:srgbClr val="1B1A69"/>
                </a:solidFill>
              </a:rPr>
              <a:t>expectations</a:t>
            </a:r>
            <a:r>
              <a:rPr lang="en-GB" sz="2400" dirty="0"/>
              <a:t> can help communicate shared values that improve classroom and school culture.</a:t>
            </a:r>
          </a:p>
        </p:txBody>
      </p:sp>
      <p:sp>
        <p:nvSpPr>
          <p:cNvPr id="28" name="Rectangle 27"/>
          <p:cNvSpPr/>
          <p:nvPr/>
        </p:nvSpPr>
        <p:spPr>
          <a:xfrm>
            <a:off x="1707689" y="3584572"/>
            <a:ext cx="4320000" cy="461665"/>
          </a:xfrm>
          <a:prstGeom prst="rect">
            <a:avLst/>
          </a:prstGeom>
        </p:spPr>
        <p:txBody>
          <a:bodyPr wrap="square">
            <a:spAutoFit/>
          </a:bodyPr>
          <a:lstStyle/>
          <a:p>
            <a:pPr>
              <a:spcAft>
                <a:spcPts val="1200"/>
              </a:spcAft>
            </a:pPr>
            <a:r>
              <a:rPr lang="en-GB" sz="2400" dirty="0"/>
              <a:t>Teachers are key </a:t>
            </a:r>
            <a:r>
              <a:rPr lang="en-GB" sz="2400" b="1" dirty="0">
                <a:solidFill>
                  <a:srgbClr val="1B1A69"/>
                </a:solidFill>
              </a:rPr>
              <a:t>role</a:t>
            </a:r>
            <a:r>
              <a:rPr lang="en-GB" sz="2400" dirty="0"/>
              <a:t> </a:t>
            </a:r>
            <a:r>
              <a:rPr lang="en-GB" sz="2400" b="1" dirty="0">
                <a:solidFill>
                  <a:srgbClr val="1B1A69"/>
                </a:solidFill>
              </a:rPr>
              <a:t>models</a:t>
            </a:r>
            <a:r>
              <a:rPr lang="en-GB" sz="2400" dirty="0"/>
              <a: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High Expectations (TS1)</a:t>
            </a:r>
            <a:endParaRPr lang="en-GB" sz="2800" b="1" dirty="0">
              <a:solidFill>
                <a:srgbClr val="B4B5E2"/>
              </a:solidFill>
              <a:latin typeface="Tw Cen MT" panose="020B0602020104020603" pitchFamily="34" charset="0"/>
            </a:endParaRPr>
          </a:p>
        </p:txBody>
      </p:sp>
      <p:grpSp>
        <p:nvGrpSpPr>
          <p:cNvPr id="30" name="Group 29"/>
          <p:cNvGrpSpPr/>
          <p:nvPr/>
        </p:nvGrpSpPr>
        <p:grpSpPr>
          <a:xfrm>
            <a:off x="6646454" y="3465906"/>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1.5</a:t>
              </a:r>
            </a:p>
          </p:txBody>
        </p:sp>
      </p:grpSp>
      <p:sp>
        <p:nvSpPr>
          <p:cNvPr id="38" name="Rectangle 37"/>
          <p:cNvSpPr/>
          <p:nvPr/>
        </p:nvSpPr>
        <p:spPr>
          <a:xfrm>
            <a:off x="7586291" y="3464222"/>
            <a:ext cx="4320000" cy="1200329"/>
          </a:xfrm>
          <a:prstGeom prst="rect">
            <a:avLst/>
          </a:prstGeom>
        </p:spPr>
        <p:txBody>
          <a:bodyPr wrap="square">
            <a:spAutoFit/>
          </a:bodyPr>
          <a:lstStyle/>
          <a:p>
            <a:pPr>
              <a:spcAft>
                <a:spcPts val="1200"/>
              </a:spcAft>
            </a:pPr>
            <a:r>
              <a:rPr lang="en-GB" sz="2400" dirty="0"/>
              <a:t>A culture of </a:t>
            </a:r>
            <a:r>
              <a:rPr lang="en-GB" sz="2400" b="1" dirty="0">
                <a:solidFill>
                  <a:srgbClr val="1B1A69"/>
                </a:solidFill>
              </a:rPr>
              <a:t>mutual</a:t>
            </a:r>
            <a:r>
              <a:rPr lang="en-GB" sz="2400" dirty="0"/>
              <a:t> </a:t>
            </a:r>
            <a:r>
              <a:rPr lang="en-GB" sz="2400" b="1" dirty="0">
                <a:solidFill>
                  <a:srgbClr val="1B1A69"/>
                </a:solidFill>
              </a:rPr>
              <a:t>trust</a:t>
            </a:r>
            <a:r>
              <a:rPr lang="en-GB" sz="2400" dirty="0"/>
              <a:t> </a:t>
            </a:r>
            <a:r>
              <a:rPr lang="en-GB" sz="2400" b="1" dirty="0">
                <a:solidFill>
                  <a:srgbClr val="1B1A69"/>
                </a:solidFill>
              </a:rPr>
              <a:t>and respect </a:t>
            </a:r>
            <a:r>
              <a:rPr lang="en-GB" sz="2400" dirty="0"/>
              <a:t>supports effective relationships.</a:t>
            </a:r>
          </a:p>
        </p:txBody>
      </p:sp>
      <p:grpSp>
        <p:nvGrpSpPr>
          <p:cNvPr id="35" name="Group 34">
            <a:extLst>
              <a:ext uri="{FF2B5EF4-FFF2-40B4-BE49-F238E27FC236}">
                <a16:creationId xmlns:a16="http://schemas.microsoft.com/office/drawing/2014/main" id="{DA40B756-DDF5-417C-BAE8-03A82E76AF0B}"/>
              </a:ext>
            </a:extLst>
          </p:cNvPr>
          <p:cNvGrpSpPr/>
          <p:nvPr/>
        </p:nvGrpSpPr>
        <p:grpSpPr>
          <a:xfrm>
            <a:off x="6688032" y="4622515"/>
            <a:ext cx="719667" cy="733118"/>
            <a:chOff x="152400" y="3352800"/>
            <a:chExt cx="719667" cy="733118"/>
          </a:xfrm>
        </p:grpSpPr>
        <p:sp>
          <p:nvSpPr>
            <p:cNvPr id="36" name="Oval 35">
              <a:extLst>
                <a:ext uri="{FF2B5EF4-FFF2-40B4-BE49-F238E27FC236}">
                  <a16:creationId xmlns:a16="http://schemas.microsoft.com/office/drawing/2014/main" id="{67541724-6993-4377-9287-EE834F59A791}"/>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7" name="TextBox 36">
              <a:extLst>
                <a:ext uri="{FF2B5EF4-FFF2-40B4-BE49-F238E27FC236}">
                  <a16:creationId xmlns:a16="http://schemas.microsoft.com/office/drawing/2014/main" id="{C458EF0E-3C89-49DD-98C9-3AFF0E94A47F}"/>
                </a:ext>
              </a:extLst>
            </p:cNvPr>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1.6</a:t>
              </a:r>
            </a:p>
          </p:txBody>
        </p:sp>
      </p:grpSp>
      <p:sp>
        <p:nvSpPr>
          <p:cNvPr id="39" name="Rectangle 38">
            <a:extLst>
              <a:ext uri="{FF2B5EF4-FFF2-40B4-BE49-F238E27FC236}">
                <a16:creationId xmlns:a16="http://schemas.microsoft.com/office/drawing/2014/main" id="{1C840347-C63E-4D2F-9C82-A4C8BA7349AF}"/>
              </a:ext>
            </a:extLst>
          </p:cNvPr>
          <p:cNvSpPr/>
          <p:nvPr/>
        </p:nvSpPr>
        <p:spPr>
          <a:xfrm>
            <a:off x="7567357" y="4567752"/>
            <a:ext cx="4320000" cy="1200329"/>
          </a:xfrm>
          <a:prstGeom prst="rect">
            <a:avLst/>
          </a:prstGeom>
        </p:spPr>
        <p:txBody>
          <a:bodyPr wrap="square">
            <a:spAutoFit/>
          </a:bodyPr>
          <a:lstStyle/>
          <a:p>
            <a:pPr>
              <a:spcAft>
                <a:spcPts val="1200"/>
              </a:spcAft>
            </a:pPr>
            <a:r>
              <a:rPr lang="en-GB" sz="2400" b="1" dirty="0">
                <a:solidFill>
                  <a:srgbClr val="002060"/>
                </a:solidFill>
              </a:rPr>
              <a:t>High-quality teaching has a long-term positive effect on pupil’s life chances.</a:t>
            </a:r>
          </a:p>
        </p:txBody>
      </p:sp>
    </p:spTree>
    <p:custDataLst>
      <p:tags r:id="rId1"/>
    </p:custDataLst>
    <p:extLst>
      <p:ext uri="{BB962C8B-B14F-4D97-AF65-F5344CB8AC3E}">
        <p14:creationId xmlns:p14="http://schemas.microsoft.com/office/powerpoint/2010/main" val="792752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1CC063E-F70F-4FE4-BFC4-D5447FB3051A}"/>
              </a:ext>
            </a:extLst>
          </p:cNvPr>
          <p:cNvSpPr txBox="1">
            <a:spLocks noChangeArrowheads="1"/>
          </p:cNvSpPr>
          <p:nvPr/>
        </p:nvSpPr>
        <p:spPr bwMode="auto">
          <a:xfrm>
            <a:off x="107694" y="578483"/>
            <a:ext cx="12084306" cy="4708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6000" b="1" dirty="0"/>
              <a:t>Are your artists and designers diverse?</a:t>
            </a:r>
            <a:endParaRPr lang="en-GB" sz="4500" b="1" dirty="0"/>
          </a:p>
          <a:p>
            <a:pPr algn="ctr">
              <a:spcBef>
                <a:spcPct val="50000"/>
              </a:spcBef>
              <a:defRPr/>
            </a:pPr>
            <a:r>
              <a:rPr lang="en-GB" sz="4500" dirty="0"/>
              <a:t>Local   context             multi cultural            gender           modern masters            newcomers         </a:t>
            </a:r>
          </a:p>
          <a:p>
            <a:pPr algn="ctr">
              <a:spcBef>
                <a:spcPct val="50000"/>
              </a:spcBef>
              <a:defRPr/>
            </a:pPr>
            <a:r>
              <a:rPr lang="en-GB" sz="4500" dirty="0"/>
              <a:t>traditional masters  </a:t>
            </a:r>
          </a:p>
        </p:txBody>
      </p:sp>
    </p:spTree>
    <p:extLst>
      <p:ext uri="{BB962C8B-B14F-4D97-AF65-F5344CB8AC3E}">
        <p14:creationId xmlns:p14="http://schemas.microsoft.com/office/powerpoint/2010/main" val="2684061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0E96B-81F7-475D-9F5E-6DE006D667E4}"/>
              </a:ext>
            </a:extLst>
          </p:cNvPr>
          <p:cNvPicPr>
            <a:picLocks noChangeAspect="1"/>
          </p:cNvPicPr>
          <p:nvPr/>
        </p:nvPicPr>
        <p:blipFill>
          <a:blip r:embed="rId2"/>
          <a:stretch>
            <a:fillRect/>
          </a:stretch>
        </p:blipFill>
        <p:spPr>
          <a:xfrm>
            <a:off x="461962" y="672254"/>
            <a:ext cx="11268075" cy="4429125"/>
          </a:xfrm>
          <a:prstGeom prst="rect">
            <a:avLst/>
          </a:prstGeom>
        </p:spPr>
      </p:pic>
      <p:sp>
        <p:nvSpPr>
          <p:cNvPr id="2" name="TextBox 1">
            <a:extLst>
              <a:ext uri="{FF2B5EF4-FFF2-40B4-BE49-F238E27FC236}">
                <a16:creationId xmlns:a16="http://schemas.microsoft.com/office/drawing/2014/main" id="{186378A4-770F-3EFC-DEFF-D773C046094D}"/>
              </a:ext>
            </a:extLst>
          </p:cNvPr>
          <p:cNvSpPr txBox="1"/>
          <p:nvPr/>
        </p:nvSpPr>
        <p:spPr>
          <a:xfrm>
            <a:off x="6482861" y="4009293"/>
            <a:ext cx="5087815"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Think about your local and social context</a:t>
            </a:r>
          </a:p>
          <a:p>
            <a:r>
              <a:rPr lang="en-GB" dirty="0">
                <a:ea typeface="Calibri"/>
                <a:cs typeface="Calibri"/>
              </a:rPr>
              <a:t>What local artists are thereto celebrate? </a:t>
            </a:r>
          </a:p>
          <a:p>
            <a:r>
              <a:rPr lang="en-GB" dirty="0">
                <a:ea typeface="Calibri"/>
                <a:cs typeface="Calibri"/>
              </a:rPr>
              <a:t>Historical / classical heroes? </a:t>
            </a:r>
          </a:p>
          <a:p>
            <a:r>
              <a:rPr lang="en-GB" dirty="0">
                <a:ea typeface="Calibri"/>
                <a:cs typeface="Calibri"/>
              </a:rPr>
              <a:t>Culture? </a:t>
            </a:r>
          </a:p>
          <a:p>
            <a:r>
              <a:rPr lang="en-GB" dirty="0">
                <a:ea typeface="Calibri"/>
                <a:cs typeface="Calibri"/>
              </a:rPr>
              <a:t>Working document of artists resources</a:t>
            </a:r>
          </a:p>
        </p:txBody>
      </p:sp>
    </p:spTree>
    <p:extLst>
      <p:ext uri="{BB962C8B-B14F-4D97-AF65-F5344CB8AC3E}">
        <p14:creationId xmlns:p14="http://schemas.microsoft.com/office/powerpoint/2010/main" val="1227174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493568F-5732-CB4B-BC93-5F28D0B93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509750" cy="5940778"/>
          </a:xfrm>
          <a:prstGeom prst="rect">
            <a:avLst/>
          </a:prstGeom>
        </p:spPr>
      </p:pic>
      <p:pic>
        <p:nvPicPr>
          <p:cNvPr id="3" name="Picture 3">
            <a:extLst>
              <a:ext uri="{FF2B5EF4-FFF2-40B4-BE49-F238E27FC236}">
                <a16:creationId xmlns:a16="http://schemas.microsoft.com/office/drawing/2014/main" id="{217597A5-AF89-2648-925A-5D3363044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356" y="1890889"/>
            <a:ext cx="4948378" cy="40498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7">
            <a:extLst>
              <a:ext uri="{FF2B5EF4-FFF2-40B4-BE49-F238E27FC236}">
                <a16:creationId xmlns:a16="http://schemas.microsoft.com/office/drawing/2014/main" id="{D1DA40A9-8635-2446-84BB-6E39CEA4A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0444" y="272639"/>
            <a:ext cx="4261556" cy="53955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8">
            <a:extLst>
              <a:ext uri="{FF2B5EF4-FFF2-40B4-BE49-F238E27FC236}">
                <a16:creationId xmlns:a16="http://schemas.microsoft.com/office/drawing/2014/main" id="{8763F606-D093-8A4B-BB55-F14630AB9A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950"/>
          <a:stretch/>
        </p:blipFill>
        <p:spPr>
          <a:xfrm>
            <a:off x="5410972" y="-1"/>
            <a:ext cx="2991940" cy="1749778"/>
          </a:xfrm>
          <a:prstGeom prst="rect">
            <a:avLst/>
          </a:prstGeom>
        </p:spPr>
      </p:pic>
      <p:pic>
        <p:nvPicPr>
          <p:cNvPr id="9" name="Picture 8">
            <a:extLst>
              <a:ext uri="{FF2B5EF4-FFF2-40B4-BE49-F238E27FC236}">
                <a16:creationId xmlns:a16="http://schemas.microsoft.com/office/drawing/2014/main" id="{B201D5CA-74BF-AE48-983D-B571492C39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499"/>
          <a:stretch/>
        </p:blipFill>
        <p:spPr>
          <a:xfrm rot="16200000">
            <a:off x="-607803" y="3608835"/>
            <a:ext cx="2730150" cy="1933737"/>
          </a:xfrm>
          <a:prstGeom prst="rect">
            <a:avLst/>
          </a:prstGeom>
        </p:spPr>
      </p:pic>
      <p:sp>
        <p:nvSpPr>
          <p:cNvPr id="4" name="Rectangle 3">
            <a:extLst>
              <a:ext uri="{FF2B5EF4-FFF2-40B4-BE49-F238E27FC236}">
                <a16:creationId xmlns:a16="http://schemas.microsoft.com/office/drawing/2014/main" id="{B58187EC-0F79-484F-88AF-5A45D352C82A}"/>
              </a:ext>
            </a:extLst>
          </p:cNvPr>
          <p:cNvSpPr>
            <a:spLocks noChangeArrowheads="1"/>
          </p:cNvSpPr>
          <p:nvPr/>
        </p:nvSpPr>
        <p:spPr bwMode="auto">
          <a:xfrm>
            <a:off x="-68742" y="2602107"/>
            <a:ext cx="2308583" cy="121704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kumimoji="0" lang="en-GB" altLang="en-US" sz="2900" b="1" i="0" u="none" strike="noStrike" kern="1200" cap="none" normalizeH="0" dirty="0">
                <a:ln>
                  <a:noFill/>
                </a:ln>
                <a:solidFill>
                  <a:schemeClr val="tx1"/>
                </a:solidFill>
                <a:effectLst/>
                <a:latin typeface="+mj-lt"/>
                <a:ea typeface="+mj-ea"/>
                <a:cs typeface="+mj-cs"/>
              </a:rPr>
              <a:t>Key Stage 1</a:t>
            </a:r>
            <a:endParaRPr kumimoji="0" lang="en-US" altLang="en-US" sz="2900" b="1" i="0" u="none" strike="noStrike" kern="1200" cap="none" normalizeH="0" dirty="0">
              <a:ln>
                <a:noFill/>
              </a:ln>
              <a:solidFill>
                <a:schemeClr val="tx1"/>
              </a:solidFill>
              <a:effectLst/>
              <a:latin typeface="+mj-lt"/>
              <a:ea typeface="+mj-ea"/>
              <a:cs typeface="+mj-cs"/>
            </a:endParaRP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spTree>
    <p:extLst>
      <p:ext uri="{BB962C8B-B14F-4D97-AF65-F5344CB8AC3E}">
        <p14:creationId xmlns:p14="http://schemas.microsoft.com/office/powerpoint/2010/main" val="271320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903047-28AF-8C4E-AD7C-E28827AC8ED3}"/>
              </a:ext>
            </a:extLst>
          </p:cNvPr>
          <p:cNvSpPr>
            <a:spLocks noChangeArrowheads="1"/>
          </p:cNvSpPr>
          <p:nvPr/>
        </p:nvSpPr>
        <p:spPr bwMode="auto">
          <a:xfrm>
            <a:off x="39089" y="2868394"/>
            <a:ext cx="5046196" cy="179580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endParaRPr kumimoji="0" lang="en-US" altLang="en-US" sz="2900" b="1" i="0" u="none" strike="noStrike" kern="1200" cap="none" normalizeH="0" dirty="0">
              <a:ln>
                <a:noFill/>
              </a:ln>
              <a:solidFill>
                <a:schemeClr val="tx1"/>
              </a:solidFill>
              <a:effectLst/>
              <a:latin typeface="+mj-lt"/>
              <a:ea typeface="+mj-ea"/>
              <a:cs typeface="+mj-cs"/>
            </a:endParaRP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pic>
        <p:nvPicPr>
          <p:cNvPr id="5" name="Picture 5">
            <a:extLst>
              <a:ext uri="{FF2B5EF4-FFF2-40B4-BE49-F238E27FC236}">
                <a16:creationId xmlns:a16="http://schemas.microsoft.com/office/drawing/2014/main" id="{1FFC6C88-4557-0648-8CC3-74BE5025A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62" y="893928"/>
            <a:ext cx="2927250" cy="2129574"/>
          </a:xfrm>
          <a:prstGeom prst="rect">
            <a:avLst/>
          </a:prstGeom>
        </p:spPr>
      </p:pic>
      <p:pic>
        <p:nvPicPr>
          <p:cNvPr id="8" name="Picture 8">
            <a:extLst>
              <a:ext uri="{FF2B5EF4-FFF2-40B4-BE49-F238E27FC236}">
                <a16:creationId xmlns:a16="http://schemas.microsoft.com/office/drawing/2014/main" id="{C636EC15-8F7A-8147-A6F4-CD7474645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603" y="128106"/>
            <a:ext cx="3868173" cy="2620687"/>
          </a:xfrm>
          <a:prstGeom prst="rect">
            <a:avLst/>
          </a:prstGeom>
        </p:spPr>
      </p:pic>
      <p:pic>
        <p:nvPicPr>
          <p:cNvPr id="4" name="Picture 4">
            <a:extLst>
              <a:ext uri="{FF2B5EF4-FFF2-40B4-BE49-F238E27FC236}">
                <a16:creationId xmlns:a16="http://schemas.microsoft.com/office/drawing/2014/main" id="{8B2F3DC9-1014-544E-82A1-44EEE58027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777"/>
          <a:stretch/>
        </p:blipFill>
        <p:spPr>
          <a:xfrm>
            <a:off x="30197" y="4044047"/>
            <a:ext cx="1514350" cy="1864207"/>
          </a:xfrm>
          <a:prstGeom prst="rect">
            <a:avLst/>
          </a:prstGeom>
        </p:spPr>
      </p:pic>
      <p:pic>
        <p:nvPicPr>
          <p:cNvPr id="6" name="Picture 6">
            <a:extLst>
              <a:ext uri="{FF2B5EF4-FFF2-40B4-BE49-F238E27FC236}">
                <a16:creationId xmlns:a16="http://schemas.microsoft.com/office/drawing/2014/main" id="{95DEB78A-3F8C-2948-B779-F340EF974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053" y="4023899"/>
            <a:ext cx="1684456" cy="1854535"/>
          </a:xfrm>
          <a:prstGeom prst="rect">
            <a:avLst/>
          </a:prstGeom>
        </p:spPr>
      </p:pic>
      <p:pic>
        <p:nvPicPr>
          <p:cNvPr id="7" name="Picture 7">
            <a:extLst>
              <a:ext uri="{FF2B5EF4-FFF2-40B4-BE49-F238E27FC236}">
                <a16:creationId xmlns:a16="http://schemas.microsoft.com/office/drawing/2014/main" id="{486B3549-7D5B-714E-9A9C-93B4B8965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5312" y="3152582"/>
            <a:ext cx="2760248" cy="2463521"/>
          </a:xfrm>
          <a:prstGeom prst="rect">
            <a:avLst/>
          </a:prstGeom>
        </p:spPr>
      </p:pic>
      <p:pic>
        <p:nvPicPr>
          <p:cNvPr id="2" name="Picture 8">
            <a:extLst>
              <a:ext uri="{FF2B5EF4-FFF2-40B4-BE49-F238E27FC236}">
                <a16:creationId xmlns:a16="http://schemas.microsoft.com/office/drawing/2014/main" id="{9F800C90-EB1A-3F4D-9E82-1C755104B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6427" y="2919002"/>
            <a:ext cx="2760105" cy="2727247"/>
          </a:xfrm>
          <a:prstGeom prst="rect">
            <a:avLst/>
          </a:prstGeom>
        </p:spPr>
      </p:pic>
      <p:pic>
        <p:nvPicPr>
          <p:cNvPr id="9" name="Picture 9">
            <a:extLst>
              <a:ext uri="{FF2B5EF4-FFF2-40B4-BE49-F238E27FC236}">
                <a16:creationId xmlns:a16="http://schemas.microsoft.com/office/drawing/2014/main" id="{795E2DBF-AF84-0C4D-9483-578171E0D5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3510" y="799022"/>
            <a:ext cx="2531964" cy="2200658"/>
          </a:xfrm>
          <a:prstGeom prst="rect">
            <a:avLst/>
          </a:prstGeom>
        </p:spPr>
      </p:pic>
      <p:pic>
        <p:nvPicPr>
          <p:cNvPr id="10" name="Picture 10">
            <a:extLst>
              <a:ext uri="{FF2B5EF4-FFF2-40B4-BE49-F238E27FC236}">
                <a16:creationId xmlns:a16="http://schemas.microsoft.com/office/drawing/2014/main" id="{3748CE54-5729-C847-B397-2C4C00F772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0396" y="3491810"/>
            <a:ext cx="1847173" cy="2462897"/>
          </a:xfrm>
          <a:prstGeom prst="rect">
            <a:avLst/>
          </a:prstGeom>
        </p:spPr>
      </p:pic>
      <p:sp>
        <p:nvSpPr>
          <p:cNvPr id="12" name="Rectangle 11">
            <a:extLst>
              <a:ext uri="{FF2B5EF4-FFF2-40B4-BE49-F238E27FC236}">
                <a16:creationId xmlns:a16="http://schemas.microsoft.com/office/drawing/2014/main" id="{8B1DE401-0304-BF46-BC75-86F01197385B}"/>
              </a:ext>
            </a:extLst>
          </p:cNvPr>
          <p:cNvSpPr>
            <a:spLocks noChangeArrowheads="1"/>
          </p:cNvSpPr>
          <p:nvPr/>
        </p:nvSpPr>
        <p:spPr bwMode="auto">
          <a:xfrm>
            <a:off x="39089" y="25157"/>
            <a:ext cx="5046196" cy="111412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lang="en-US" altLang="en-US" sz="2900" b="1" kern="1200" dirty="0">
                <a:solidFill>
                  <a:schemeClr val="tx1"/>
                </a:solidFill>
                <a:latin typeface="+mj-lt"/>
                <a:ea typeface="+mj-ea"/>
                <a:cs typeface="+mj-cs"/>
              </a:rPr>
              <a:t>Andy Goldsworthy </a:t>
            </a: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sp>
        <p:nvSpPr>
          <p:cNvPr id="14" name="Rectangle 13">
            <a:extLst>
              <a:ext uri="{FF2B5EF4-FFF2-40B4-BE49-F238E27FC236}">
                <a16:creationId xmlns:a16="http://schemas.microsoft.com/office/drawing/2014/main" id="{762C9362-3C6F-2844-856D-98C578B73D9C}"/>
              </a:ext>
            </a:extLst>
          </p:cNvPr>
          <p:cNvSpPr>
            <a:spLocks noChangeArrowheads="1"/>
          </p:cNvSpPr>
          <p:nvPr/>
        </p:nvSpPr>
        <p:spPr bwMode="auto">
          <a:xfrm>
            <a:off x="194108" y="2868393"/>
            <a:ext cx="3292907" cy="179580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lang="en-GB" altLang="en-US" sz="2900" b="1" dirty="0">
                <a:latin typeface="+mj-lt"/>
                <a:ea typeface="+mj-ea"/>
                <a:cs typeface="+mj-cs"/>
              </a:rPr>
              <a:t>Sculpture – art in the environment</a:t>
            </a:r>
            <a:endParaRPr lang="en-US" altLang="en-US" sz="2900" b="1" kern="1200" dirty="0">
              <a:solidFill>
                <a:schemeClr val="tx1"/>
              </a:solidFill>
              <a:latin typeface="+mj-lt"/>
              <a:ea typeface="+mj-ea"/>
              <a:cs typeface="+mj-cs"/>
            </a:endParaRP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spTree>
    <p:extLst>
      <p:ext uri="{BB962C8B-B14F-4D97-AF65-F5344CB8AC3E}">
        <p14:creationId xmlns:p14="http://schemas.microsoft.com/office/powerpoint/2010/main" val="2227643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D205C70-7C05-ED42-9DEB-6689B10F9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561" y="0"/>
            <a:ext cx="3115851" cy="4195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a:extLst>
              <a:ext uri="{FF2B5EF4-FFF2-40B4-BE49-F238E27FC236}">
                <a16:creationId xmlns:a16="http://schemas.microsoft.com/office/drawing/2014/main" id="{238EE04A-07ED-2A4A-B0F1-0E3D29C75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6913" y="2045343"/>
            <a:ext cx="3564090" cy="2658335"/>
          </a:xfrm>
          <a:prstGeom prst="rect">
            <a:avLst/>
          </a:prstGeom>
          <a:ln>
            <a:noFill/>
          </a:ln>
          <a:effectLst>
            <a:softEdge rad="112500"/>
          </a:effectLst>
        </p:spPr>
      </p:pic>
      <p:pic>
        <p:nvPicPr>
          <p:cNvPr id="6" name="Picture 1"/>
          <p:cNvPicPr>
            <a:picLocks noChangeAspect="1"/>
          </p:cNvPicPr>
          <p:nvPr/>
        </p:nvPicPr>
        <p:blipFill rotWithShape="1">
          <a:blip r:embed="rId5">
            <a:extLst>
              <a:ext uri="{28A0092B-C50C-407E-A947-70E740481C1C}">
                <a14:useLocalDpi xmlns:a14="http://schemas.microsoft.com/office/drawing/2010/main" val="0"/>
              </a:ext>
            </a:extLst>
          </a:blip>
          <a:srcRect l="19343" r="20725"/>
          <a:stretch/>
        </p:blipFill>
        <p:spPr bwMode="auto">
          <a:xfrm>
            <a:off x="2455318" y="62474"/>
            <a:ext cx="3039930" cy="1299845"/>
          </a:xfrm>
          <a:prstGeom prst="rect">
            <a:avLst/>
          </a:prstGeom>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924976" y="4897698"/>
            <a:ext cx="2474849" cy="178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1240B29-F687-4f45-9708-019B960494DF}">
              <a14:hiddenLine xmlns:a14="http://schemas.microsoft.com/office/drawing/2010/main" xmlns="" w="9525">
                <a:solidFill>
                  <a:srgbClr val="000000"/>
                </a:solidFill>
                <a:miter lim="800000"/>
                <a:headEnd/>
                <a:tailEnd/>
              </a14:hiddenLine>
            </a:ext>
          </a:extLst>
        </p:spPr>
      </p:pic>
      <p:pic>
        <p:nvPicPr>
          <p:cNvPr id="9" name="Picture 9">
            <a:extLst>
              <a:ext uri="{FF2B5EF4-FFF2-40B4-BE49-F238E27FC236}">
                <a16:creationId xmlns:a16="http://schemas.microsoft.com/office/drawing/2014/main" id="{E842B0B8-EA7F-6C4B-813C-F9743B9098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440" r="15332" b="23952"/>
          <a:stretch/>
        </p:blipFill>
        <p:spPr>
          <a:xfrm>
            <a:off x="3152890" y="4473223"/>
            <a:ext cx="2044423" cy="191911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9">
            <a:extLst>
              <a:ext uri="{FF2B5EF4-FFF2-40B4-BE49-F238E27FC236}">
                <a16:creationId xmlns:a16="http://schemas.microsoft.com/office/drawing/2014/main" id="{2AADF8B3-7168-A24D-ACD8-96F0F396F8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7312" y="0"/>
            <a:ext cx="3133291" cy="2045343"/>
          </a:xfrm>
          <a:prstGeom prst="rect">
            <a:avLst/>
          </a:prstGeom>
          <a:ln>
            <a:noFill/>
          </a:ln>
          <a:effectLst>
            <a:softEdge rad="112500"/>
          </a:effectLst>
        </p:spPr>
      </p:pic>
      <p:pic>
        <p:nvPicPr>
          <p:cNvPr id="10" name="Picture 10">
            <a:extLst>
              <a:ext uri="{FF2B5EF4-FFF2-40B4-BE49-F238E27FC236}">
                <a16:creationId xmlns:a16="http://schemas.microsoft.com/office/drawing/2014/main" id="{08E09AA7-7E51-EE4C-B843-5A22C6F4B1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60252">
            <a:off x="8871003" y="4293504"/>
            <a:ext cx="3379586" cy="2442440"/>
          </a:xfrm>
          <a:prstGeom prst="rect">
            <a:avLst/>
          </a:prstGeom>
          <a:ln>
            <a:noFill/>
          </a:ln>
          <a:effectLst>
            <a:softEdge rad="112500"/>
          </a:effectLst>
        </p:spPr>
      </p:pic>
      <p:pic>
        <p:nvPicPr>
          <p:cNvPr id="3" name="Picture 3">
            <a:extLst>
              <a:ext uri="{FF2B5EF4-FFF2-40B4-BE49-F238E27FC236}">
                <a16:creationId xmlns:a16="http://schemas.microsoft.com/office/drawing/2014/main" id="{8DC37BAE-CFFD-774F-8780-9FCB92559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40" y="893379"/>
            <a:ext cx="4649559" cy="3460427"/>
          </a:xfrm>
          <a:prstGeom prst="ellipse">
            <a:avLst/>
          </a:prstGeom>
          <a:ln>
            <a:noFill/>
          </a:ln>
          <a:effectLst>
            <a:softEdge rad="112500"/>
          </a:effectLst>
        </p:spPr>
      </p:pic>
      <p:pic>
        <p:nvPicPr>
          <p:cNvPr id="12" name="Picture 12">
            <a:extLst>
              <a:ext uri="{FF2B5EF4-FFF2-40B4-BE49-F238E27FC236}">
                <a16:creationId xmlns:a16="http://schemas.microsoft.com/office/drawing/2014/main" id="{A9096D60-FF50-094E-832A-D1163B50DC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97736">
            <a:off x="-10835" y="4733902"/>
            <a:ext cx="3030298" cy="1817616"/>
          </a:xfrm>
          <a:prstGeom prst="rect">
            <a:avLst/>
          </a:prstGeom>
          <a:ln>
            <a:noFill/>
          </a:ln>
          <a:effectLst>
            <a:softEdge rad="112500"/>
          </a:effectLst>
        </p:spPr>
      </p:pic>
    </p:spTree>
    <p:extLst>
      <p:ext uri="{BB962C8B-B14F-4D97-AF65-F5344CB8AC3E}">
        <p14:creationId xmlns:p14="http://schemas.microsoft.com/office/powerpoint/2010/main" val="127655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30636" y="1137485"/>
            <a:ext cx="2807208" cy="66545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ct val="0"/>
              </a:spcBef>
              <a:spcAft>
                <a:spcPts val="600"/>
              </a:spcAft>
              <a:buClrTx/>
              <a:buSzTx/>
              <a:tabLst/>
            </a:pPr>
            <a:r>
              <a:rPr kumimoji="0" lang="en-US" altLang="en-US" sz="3100" b="1" i="0" u="none" strike="noStrike" cap="none" normalizeH="0" baseline="0" dirty="0">
                <a:ln>
                  <a:noFill/>
                </a:ln>
                <a:effectLst/>
                <a:latin typeface="+mn-lt"/>
              </a:rPr>
              <a:t>Frida Kahlo</a:t>
            </a:r>
            <a:r>
              <a:rPr kumimoji="0" lang="en-US" altLang="en-US" sz="3100" i="0" u="none" strike="noStrike" cap="none" normalizeH="0" baseline="0" dirty="0">
                <a:ln>
                  <a:noFill/>
                </a:ln>
                <a:effectLst/>
                <a:latin typeface="+mn-lt"/>
              </a:rPr>
              <a:t> </a:t>
            </a:r>
            <a:endParaRPr kumimoji="0" lang="en-GB" altLang="en-US" sz="3100" i="0" u="none" strike="noStrike" cap="none" normalizeH="0" baseline="0" dirty="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GB" altLang="en-US" sz="1700" i="0" u="none" strike="noStrike" cap="none" normalizeH="0" baseline="0" dirty="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1700" i="0" u="none" strike="noStrike" cap="none" normalizeH="0" baseline="0" dirty="0">
              <a:ln>
                <a:noFill/>
              </a:ln>
              <a:effectLst/>
              <a:latin typeface="+mn-lt"/>
            </a:endParaRPr>
          </a:p>
        </p:txBody>
      </p:sp>
      <p:pic>
        <p:nvPicPr>
          <p:cNvPr id="6147" name="Picture 3" descr="Image result for frida kahlo"/>
          <p:cNvPicPr>
            <a:picLocks noChangeAspect="1" noChangeArrowheads="1"/>
          </p:cNvPicPr>
          <p:nvPr/>
        </p:nvPicPr>
        <p:blipFill rotWithShape="1">
          <a:blip r:embed="rId3">
            <a:extLst>
              <a:ext uri="{28A0092B-C50C-407E-A947-70E740481C1C}">
                <a14:useLocalDpi xmlns:a14="http://schemas.microsoft.com/office/drawing/2010/main" val="0"/>
              </a:ext>
            </a:extLst>
          </a:blip>
          <a:srcRect t="19485" r="1" b="25985"/>
          <a:stretch/>
        </p:blipFill>
        <p:spPr bwMode="auto">
          <a:xfrm>
            <a:off x="-2792013" y="-1"/>
            <a:ext cx="5510422" cy="39150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533" y="150125"/>
            <a:ext cx="11832609" cy="338554"/>
          </a:xfrm>
          <a:prstGeom prst="rect">
            <a:avLst/>
          </a:prstGeom>
          <a:noFill/>
        </p:spPr>
        <p:txBody>
          <a:bodyPr wrap="square" rtlCol="0">
            <a:spAutoFit/>
          </a:bodyPr>
          <a:lstStyle/>
          <a:p>
            <a:endParaRPr lang="en-GB" sz="1600" b="1" dirty="0"/>
          </a:p>
        </p:txBody>
      </p:sp>
      <p:pic>
        <p:nvPicPr>
          <p:cNvPr id="6" name="Picture 6">
            <a:extLst>
              <a:ext uri="{FF2B5EF4-FFF2-40B4-BE49-F238E27FC236}">
                <a16:creationId xmlns:a16="http://schemas.microsoft.com/office/drawing/2014/main" id="{98B95A72-7EA2-5E4E-A45D-7424DBCAC2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1303" r="16546" b="39838"/>
          <a:stretch/>
        </p:blipFill>
        <p:spPr>
          <a:xfrm>
            <a:off x="-875566" y="3894158"/>
            <a:ext cx="3606972" cy="2984779"/>
          </a:xfrm>
          <a:prstGeom prst="rect">
            <a:avLst/>
          </a:prstGeom>
          <a:ln>
            <a:noFill/>
          </a:ln>
          <a:effectLst>
            <a:softEdge rad="112500"/>
          </a:effectLst>
        </p:spPr>
      </p:pic>
      <p:pic>
        <p:nvPicPr>
          <p:cNvPr id="5" name="Picture 5">
            <a:extLst>
              <a:ext uri="{FF2B5EF4-FFF2-40B4-BE49-F238E27FC236}">
                <a16:creationId xmlns:a16="http://schemas.microsoft.com/office/drawing/2014/main" id="{35684ECD-05FB-3A43-9F6A-95F96CCF77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78" r="-1" b="31477"/>
          <a:stretch/>
        </p:blipFill>
        <p:spPr>
          <a:xfrm>
            <a:off x="7409161" y="3544152"/>
            <a:ext cx="4681228" cy="3197930"/>
          </a:xfrm>
          <a:prstGeom prst="rect">
            <a:avLst/>
          </a:prstGeom>
          <a:ln>
            <a:noFill/>
          </a:ln>
          <a:effectLst>
            <a:softEdge rad="112500"/>
          </a:effectLst>
        </p:spPr>
      </p:pic>
      <p:pic>
        <p:nvPicPr>
          <p:cNvPr id="4" name="Picture 4">
            <a:extLst>
              <a:ext uri="{FF2B5EF4-FFF2-40B4-BE49-F238E27FC236}">
                <a16:creationId xmlns:a16="http://schemas.microsoft.com/office/drawing/2014/main" id="{5669EFA2-95D5-1D47-B049-528C2D9054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99" r="2" b="13969"/>
          <a:stretch/>
        </p:blipFill>
        <p:spPr>
          <a:xfrm>
            <a:off x="7409162" y="29185"/>
            <a:ext cx="4969666" cy="3514255"/>
          </a:xfrm>
          <a:prstGeom prst="rect">
            <a:avLst/>
          </a:prstGeom>
          <a:ln>
            <a:noFill/>
          </a:ln>
          <a:effectLst>
            <a:softEdge rad="112500"/>
          </a:effectLst>
        </p:spPr>
      </p:pic>
      <p:pic>
        <p:nvPicPr>
          <p:cNvPr id="7" name="Picture 7">
            <a:extLst>
              <a:ext uri="{FF2B5EF4-FFF2-40B4-BE49-F238E27FC236}">
                <a16:creationId xmlns:a16="http://schemas.microsoft.com/office/drawing/2014/main" id="{E11C455A-751D-4F4F-BD7C-435EAAE10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4232" y="54957"/>
            <a:ext cx="4604906" cy="6687125"/>
          </a:xfrm>
          <a:prstGeom prst="rect">
            <a:avLst/>
          </a:prstGeom>
          <a:ln>
            <a:noFill/>
          </a:ln>
          <a:effectLst>
            <a:softEdge rad="112500"/>
          </a:effectLst>
        </p:spPr>
      </p:pic>
      <p:sp>
        <p:nvSpPr>
          <p:cNvPr id="8" name="TextBox 7">
            <a:extLst>
              <a:ext uri="{FF2B5EF4-FFF2-40B4-BE49-F238E27FC236}">
                <a16:creationId xmlns:a16="http://schemas.microsoft.com/office/drawing/2014/main" id="{9053BF5A-8EC2-1548-8632-BBE865685975}"/>
              </a:ext>
            </a:extLst>
          </p:cNvPr>
          <p:cNvSpPr txBox="1"/>
          <p:nvPr/>
        </p:nvSpPr>
        <p:spPr>
          <a:xfrm>
            <a:off x="-2819018" y="4419842"/>
            <a:ext cx="1862671" cy="1446550"/>
          </a:xfrm>
          <a:prstGeom prst="rect">
            <a:avLst/>
          </a:prstGeom>
          <a:noFill/>
        </p:spPr>
        <p:txBody>
          <a:bodyPr wrap="square" rtlCol="0">
            <a:spAutoFit/>
          </a:bodyPr>
          <a:lstStyle/>
          <a:p>
            <a:r>
              <a:rPr lang="en-GB" sz="4400" b="1" dirty="0"/>
              <a:t>Frida Kahlo</a:t>
            </a:r>
          </a:p>
        </p:txBody>
      </p:sp>
    </p:spTree>
    <p:extLst>
      <p:ext uri="{BB962C8B-B14F-4D97-AF65-F5344CB8AC3E}">
        <p14:creationId xmlns:p14="http://schemas.microsoft.com/office/powerpoint/2010/main" val="2897856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8DBE159-3DA4-3B42-A2F4-AB0B60FA77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51" t="39064" r="21194" b="26680"/>
          <a:stretch/>
        </p:blipFill>
        <p:spPr>
          <a:xfrm>
            <a:off x="112889" y="3429000"/>
            <a:ext cx="3093152" cy="2471774"/>
          </a:xfrm>
          <a:prstGeom prst="rect">
            <a:avLst/>
          </a:prstGeom>
          <a:ln>
            <a:noFill/>
          </a:ln>
          <a:effectLst>
            <a:softEdge rad="112500"/>
          </a:effectLst>
        </p:spPr>
      </p:pic>
      <p:pic>
        <p:nvPicPr>
          <p:cNvPr id="4" name="Picture 4">
            <a:extLst>
              <a:ext uri="{FF2B5EF4-FFF2-40B4-BE49-F238E27FC236}">
                <a16:creationId xmlns:a16="http://schemas.microsoft.com/office/drawing/2014/main" id="{6F5DA413-C5A2-0E43-969E-2F1534A109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22" t="41769" r="28509" b="33540"/>
          <a:stretch/>
        </p:blipFill>
        <p:spPr>
          <a:xfrm>
            <a:off x="0" y="185775"/>
            <a:ext cx="3539800" cy="2255447"/>
          </a:xfrm>
          <a:prstGeom prst="rect">
            <a:avLst/>
          </a:prstGeom>
          <a:ln>
            <a:noFill/>
          </a:ln>
          <a:effectLst>
            <a:softEdge rad="112500"/>
          </a:effectLst>
        </p:spPr>
      </p:pic>
      <p:sp>
        <p:nvSpPr>
          <p:cNvPr id="6" name="TextBox 5">
            <a:extLst>
              <a:ext uri="{FF2B5EF4-FFF2-40B4-BE49-F238E27FC236}">
                <a16:creationId xmlns:a16="http://schemas.microsoft.com/office/drawing/2014/main" id="{87705A8E-092E-D44B-8BA3-9C818CFED26D}"/>
              </a:ext>
            </a:extLst>
          </p:cNvPr>
          <p:cNvSpPr txBox="1"/>
          <p:nvPr/>
        </p:nvSpPr>
        <p:spPr>
          <a:xfrm>
            <a:off x="282221" y="2581168"/>
            <a:ext cx="6096000" cy="707886"/>
          </a:xfrm>
          <a:prstGeom prst="rect">
            <a:avLst/>
          </a:prstGeom>
          <a:noFill/>
        </p:spPr>
        <p:txBody>
          <a:bodyPr wrap="square">
            <a:spAutoFit/>
          </a:bodyPr>
          <a:lstStyle/>
          <a:p>
            <a:r>
              <a:rPr lang="en-GB" sz="4000" b="1" dirty="0"/>
              <a:t>Mondrian</a:t>
            </a:r>
            <a:r>
              <a:rPr lang="en-GB" b="1" dirty="0"/>
              <a:t> </a:t>
            </a:r>
            <a:endParaRPr lang="en-US" dirty="0"/>
          </a:p>
        </p:txBody>
      </p:sp>
      <p:pic>
        <p:nvPicPr>
          <p:cNvPr id="2" name="Picture 4">
            <a:extLst>
              <a:ext uri="{FF2B5EF4-FFF2-40B4-BE49-F238E27FC236}">
                <a16:creationId xmlns:a16="http://schemas.microsoft.com/office/drawing/2014/main" id="{B3CFD3A0-98BE-C64B-975A-B197219DC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56" t="7819" r="21966" b="15707"/>
          <a:stretch/>
        </p:blipFill>
        <p:spPr>
          <a:xfrm>
            <a:off x="3708403" y="142276"/>
            <a:ext cx="3093152" cy="3146778"/>
          </a:xfrm>
          <a:prstGeom prst="rect">
            <a:avLst/>
          </a:prstGeom>
        </p:spPr>
      </p:pic>
      <p:pic>
        <p:nvPicPr>
          <p:cNvPr id="5" name="Picture 6">
            <a:extLst>
              <a:ext uri="{FF2B5EF4-FFF2-40B4-BE49-F238E27FC236}">
                <a16:creationId xmlns:a16="http://schemas.microsoft.com/office/drawing/2014/main" id="{7CE10ADA-2265-AB42-80FF-AAB522012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08" t="5417" r="53086" b="12620"/>
          <a:stretch/>
        </p:blipFill>
        <p:spPr>
          <a:xfrm>
            <a:off x="6965982" y="197556"/>
            <a:ext cx="2386867" cy="3372556"/>
          </a:xfrm>
          <a:prstGeom prst="rect">
            <a:avLst/>
          </a:prstGeom>
          <a:ln>
            <a:noFill/>
          </a:ln>
          <a:effectLst>
            <a:softEdge rad="112500"/>
          </a:effectLst>
        </p:spPr>
      </p:pic>
      <p:pic>
        <p:nvPicPr>
          <p:cNvPr id="7" name="Picture 7">
            <a:extLst>
              <a:ext uri="{FF2B5EF4-FFF2-40B4-BE49-F238E27FC236}">
                <a16:creationId xmlns:a16="http://schemas.microsoft.com/office/drawing/2014/main" id="{8A2A3515-F2FF-9E45-8342-6EEB55611C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93" t="17078" r="18973" b="18038"/>
          <a:stretch/>
        </p:blipFill>
        <p:spPr>
          <a:xfrm>
            <a:off x="3609991" y="3429000"/>
            <a:ext cx="3093152" cy="2442183"/>
          </a:xfrm>
          <a:prstGeom prst="rect">
            <a:avLst/>
          </a:prstGeom>
        </p:spPr>
      </p:pic>
      <p:pic>
        <p:nvPicPr>
          <p:cNvPr id="8" name="Picture 8">
            <a:extLst>
              <a:ext uri="{FF2B5EF4-FFF2-40B4-BE49-F238E27FC236}">
                <a16:creationId xmlns:a16="http://schemas.microsoft.com/office/drawing/2014/main" id="{5D5F14A7-6F70-ED49-924D-2E70ED6891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06" t="6447" r="56495" b="11591"/>
          <a:stretch/>
        </p:blipFill>
        <p:spPr>
          <a:xfrm>
            <a:off x="9517276" y="834690"/>
            <a:ext cx="2535335" cy="4200841"/>
          </a:xfrm>
          <a:prstGeom prst="rect">
            <a:avLst/>
          </a:prstGeom>
          <a:ln>
            <a:noFill/>
          </a:ln>
          <a:effectLst>
            <a:softEdge rad="112500"/>
          </a:effectLst>
        </p:spPr>
      </p:pic>
      <p:pic>
        <p:nvPicPr>
          <p:cNvPr id="9" name="Picture 9">
            <a:extLst>
              <a:ext uri="{FF2B5EF4-FFF2-40B4-BE49-F238E27FC236}">
                <a16:creationId xmlns:a16="http://schemas.microsoft.com/office/drawing/2014/main" id="{4CF35308-2270-E14D-AB23-426BBB80D8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42" t="12277" r="22479" b="11248"/>
          <a:stretch/>
        </p:blipFill>
        <p:spPr>
          <a:xfrm>
            <a:off x="7059479" y="3706329"/>
            <a:ext cx="2127960" cy="2164854"/>
          </a:xfrm>
          <a:prstGeom prst="rect">
            <a:avLst/>
          </a:prstGeom>
        </p:spPr>
      </p:pic>
    </p:spTree>
    <p:extLst>
      <p:ext uri="{BB962C8B-B14F-4D97-AF65-F5344CB8AC3E}">
        <p14:creationId xmlns:p14="http://schemas.microsoft.com/office/powerpoint/2010/main" val="874671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3386FCBE-56BF-A34E-BBA4-5C30C56FFE94}"/>
              </a:ext>
            </a:extLst>
          </p:cNvPr>
          <p:cNvSpPr txBox="1">
            <a:spLocks noChangeArrowheads="1"/>
          </p:cNvSpPr>
          <p:nvPr/>
        </p:nvSpPr>
        <p:spPr bwMode="auto">
          <a:xfrm rot="21327273">
            <a:off x="-459900" y="137054"/>
            <a:ext cx="6535077" cy="784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GB" sz="4500" dirty="0">
                <a:effectLst>
                  <a:outerShdw blurRad="38100" dist="38100" dir="2700000" algn="tl">
                    <a:srgbClr val="000000"/>
                  </a:outerShdw>
                </a:effectLst>
              </a:rPr>
              <a:t>Sketch book examples </a:t>
            </a:r>
          </a:p>
        </p:txBody>
      </p:sp>
      <p:pic>
        <p:nvPicPr>
          <p:cNvPr id="4" name="Picture 4">
            <a:extLst>
              <a:ext uri="{FF2B5EF4-FFF2-40B4-BE49-F238E27FC236}">
                <a16:creationId xmlns:a16="http://schemas.microsoft.com/office/drawing/2014/main" id="{45CD6639-F13F-EF42-A827-429C67BD3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480" y="2607867"/>
            <a:ext cx="2751431" cy="3370590"/>
          </a:xfrm>
          <a:prstGeom prst="rect">
            <a:avLst/>
          </a:prstGeom>
        </p:spPr>
      </p:pic>
      <p:pic>
        <p:nvPicPr>
          <p:cNvPr id="5" name="Picture 5">
            <a:extLst>
              <a:ext uri="{FF2B5EF4-FFF2-40B4-BE49-F238E27FC236}">
                <a16:creationId xmlns:a16="http://schemas.microsoft.com/office/drawing/2014/main" id="{A05BDE29-975D-0942-B9BE-7809734E7C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19" b="3560"/>
          <a:stretch/>
        </p:blipFill>
        <p:spPr>
          <a:xfrm rot="21258290">
            <a:off x="219499" y="960625"/>
            <a:ext cx="4764800" cy="3103777"/>
          </a:xfrm>
          <a:prstGeom prst="rect">
            <a:avLst/>
          </a:prstGeom>
        </p:spPr>
      </p:pic>
      <p:pic>
        <p:nvPicPr>
          <p:cNvPr id="7" name="Picture 7">
            <a:extLst>
              <a:ext uri="{FF2B5EF4-FFF2-40B4-BE49-F238E27FC236}">
                <a16:creationId xmlns:a16="http://schemas.microsoft.com/office/drawing/2014/main" id="{935D5F09-A76C-3F49-9E25-5C0344AA9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55" y="4193333"/>
            <a:ext cx="2751431" cy="1932802"/>
          </a:xfrm>
          <a:prstGeom prst="ellipse">
            <a:avLst/>
          </a:prstGeom>
          <a:ln>
            <a:noFill/>
          </a:ln>
          <a:effectLst>
            <a:softEdge rad="112500"/>
          </a:effectLst>
        </p:spPr>
      </p:pic>
      <p:pic>
        <p:nvPicPr>
          <p:cNvPr id="9" name="Picture 9">
            <a:extLst>
              <a:ext uri="{FF2B5EF4-FFF2-40B4-BE49-F238E27FC236}">
                <a16:creationId xmlns:a16="http://schemas.microsoft.com/office/drawing/2014/main" id="{FC9A44AE-9304-664F-9E5B-F9CE092FE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444" y="4001799"/>
            <a:ext cx="1343246" cy="1738012"/>
          </a:xfrm>
          <a:prstGeom prst="rect">
            <a:avLst/>
          </a:prstGeom>
        </p:spPr>
      </p:pic>
      <p:pic>
        <p:nvPicPr>
          <p:cNvPr id="10" name="Picture 10">
            <a:extLst>
              <a:ext uri="{FF2B5EF4-FFF2-40B4-BE49-F238E27FC236}">
                <a16:creationId xmlns:a16="http://schemas.microsoft.com/office/drawing/2014/main" id="{7AECD7EA-64A6-264B-BF4D-8920C9BEB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5000" y="103928"/>
            <a:ext cx="3859745" cy="5278284"/>
          </a:xfrm>
          <a:prstGeom prst="rect">
            <a:avLst/>
          </a:prstGeom>
        </p:spPr>
      </p:pic>
      <p:pic>
        <p:nvPicPr>
          <p:cNvPr id="11" name="Picture 11">
            <a:extLst>
              <a:ext uri="{FF2B5EF4-FFF2-40B4-BE49-F238E27FC236}">
                <a16:creationId xmlns:a16="http://schemas.microsoft.com/office/drawing/2014/main" id="{3F791DF8-A169-C34E-933B-3817C15A1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2359" y="53240"/>
            <a:ext cx="1846530" cy="2519998"/>
          </a:xfrm>
          <a:prstGeom prst="rect">
            <a:avLst/>
          </a:prstGeom>
        </p:spPr>
      </p:pic>
    </p:spTree>
    <p:extLst>
      <p:ext uri="{BB962C8B-B14F-4D97-AF65-F5344CB8AC3E}">
        <p14:creationId xmlns:p14="http://schemas.microsoft.com/office/powerpoint/2010/main" val="856006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C9AA-190E-4859-8FA5-9EC733123A3E}"/>
              </a:ext>
            </a:extLst>
          </p:cNvPr>
          <p:cNvSpPr>
            <a:spLocks noGrp="1"/>
          </p:cNvSpPr>
          <p:nvPr>
            <p:ph type="title"/>
          </p:nvPr>
        </p:nvSpPr>
        <p:spPr>
          <a:xfrm>
            <a:off x="838201" y="229162"/>
            <a:ext cx="10515600" cy="985373"/>
          </a:xfrm>
          <a:solidFill>
            <a:schemeClr val="accent1">
              <a:lumMod val="50000"/>
            </a:schemeClr>
          </a:solidFill>
        </p:spPr>
        <p:txBody>
          <a:bodyPr/>
          <a:lstStyle/>
          <a:p>
            <a:pPr algn="ctr"/>
            <a:r>
              <a:rPr lang="en-US" b="1" dirty="0">
                <a:solidFill>
                  <a:schemeClr val="bg1"/>
                </a:solidFill>
              </a:rPr>
              <a:t>Planning  </a:t>
            </a:r>
            <a:endParaRPr lang="en-GB" b="1" dirty="0">
              <a:solidFill>
                <a:schemeClr val="bg1"/>
              </a:solidFill>
            </a:endParaRPr>
          </a:p>
        </p:txBody>
      </p:sp>
      <p:sp>
        <p:nvSpPr>
          <p:cNvPr id="3" name="Thought Bubble: Cloud 2">
            <a:extLst>
              <a:ext uri="{FF2B5EF4-FFF2-40B4-BE49-F238E27FC236}">
                <a16:creationId xmlns:a16="http://schemas.microsoft.com/office/drawing/2014/main" id="{C9DBCA9E-9DB7-4B90-90F6-28CABA064349}"/>
              </a:ext>
            </a:extLst>
          </p:cNvPr>
          <p:cNvSpPr/>
          <p:nvPr/>
        </p:nvSpPr>
        <p:spPr>
          <a:xfrm>
            <a:off x="210869" y="534011"/>
            <a:ext cx="3915215" cy="2894989"/>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artists/ designer can I look at? Are these wide ranging? </a:t>
            </a:r>
            <a:endParaRPr lang="en-GB" sz="3200" dirty="0"/>
          </a:p>
        </p:txBody>
      </p:sp>
      <p:sp>
        <p:nvSpPr>
          <p:cNvPr id="4" name="Thought Bubble: Cloud 3">
            <a:extLst>
              <a:ext uri="{FF2B5EF4-FFF2-40B4-BE49-F238E27FC236}">
                <a16:creationId xmlns:a16="http://schemas.microsoft.com/office/drawing/2014/main" id="{EC30BD57-F522-48DD-B3F8-7FAF4C84CF07}"/>
              </a:ext>
            </a:extLst>
          </p:cNvPr>
          <p:cNvSpPr/>
          <p:nvPr/>
        </p:nvSpPr>
        <p:spPr>
          <a:xfrm>
            <a:off x="8096250" y="590549"/>
            <a:ext cx="4129454" cy="2367915"/>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skills do I want the children to develop ?</a:t>
            </a:r>
            <a:endParaRPr lang="en-GB" sz="3200" dirty="0"/>
          </a:p>
        </p:txBody>
      </p:sp>
      <p:sp>
        <p:nvSpPr>
          <p:cNvPr id="5" name="Thought Bubble: Cloud 4">
            <a:extLst>
              <a:ext uri="{FF2B5EF4-FFF2-40B4-BE49-F238E27FC236}">
                <a16:creationId xmlns:a16="http://schemas.microsoft.com/office/drawing/2014/main" id="{CC3FCE2F-B3D6-4377-B83D-90573C060641}"/>
              </a:ext>
            </a:extLst>
          </p:cNvPr>
          <p:cNvSpPr/>
          <p:nvPr/>
        </p:nvSpPr>
        <p:spPr>
          <a:xfrm>
            <a:off x="3097530" y="2474790"/>
            <a:ext cx="5584874" cy="2518117"/>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Can I make meaningful cross curricular links to strengthen context?</a:t>
            </a:r>
            <a:endParaRPr lang="en-GB" sz="2800" dirty="0"/>
          </a:p>
        </p:txBody>
      </p:sp>
      <p:sp>
        <p:nvSpPr>
          <p:cNvPr id="6" name="Thought Bubble: Cloud 5">
            <a:extLst>
              <a:ext uri="{FF2B5EF4-FFF2-40B4-BE49-F238E27FC236}">
                <a16:creationId xmlns:a16="http://schemas.microsoft.com/office/drawing/2014/main" id="{8133BA31-E576-3A99-1396-1FC5C790CC42}"/>
              </a:ext>
            </a:extLst>
          </p:cNvPr>
          <p:cNvSpPr/>
          <p:nvPr/>
        </p:nvSpPr>
        <p:spPr>
          <a:xfrm>
            <a:off x="8198827" y="3594736"/>
            <a:ext cx="3924300" cy="2367914"/>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skills do they already know?</a:t>
            </a:r>
            <a:endParaRPr lang="en-GB" sz="3200" dirty="0"/>
          </a:p>
        </p:txBody>
      </p:sp>
    </p:spTree>
    <p:extLst>
      <p:ext uri="{BB962C8B-B14F-4D97-AF65-F5344CB8AC3E}">
        <p14:creationId xmlns:p14="http://schemas.microsoft.com/office/powerpoint/2010/main" val="3300195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C9AA-190E-4859-8FA5-9EC733123A3E}"/>
              </a:ext>
            </a:extLst>
          </p:cNvPr>
          <p:cNvSpPr>
            <a:spLocks noGrp="1"/>
          </p:cNvSpPr>
          <p:nvPr>
            <p:ph type="title"/>
          </p:nvPr>
        </p:nvSpPr>
        <p:spPr>
          <a:xfrm>
            <a:off x="725658" y="224447"/>
            <a:ext cx="10515600" cy="774359"/>
          </a:xfrm>
          <a:solidFill>
            <a:schemeClr val="accent1">
              <a:lumMod val="50000"/>
            </a:schemeClr>
          </a:solidFill>
        </p:spPr>
        <p:txBody>
          <a:bodyPr/>
          <a:lstStyle/>
          <a:p>
            <a:pPr algn="ctr"/>
            <a:r>
              <a:rPr lang="en-US" b="1" dirty="0">
                <a:solidFill>
                  <a:schemeClr val="bg1"/>
                </a:solidFill>
              </a:rPr>
              <a:t>Process over product</a:t>
            </a:r>
            <a:endParaRPr lang="en-GB" b="1" dirty="0">
              <a:solidFill>
                <a:schemeClr val="bg1"/>
              </a:solidFill>
            </a:endParaRPr>
          </a:p>
        </p:txBody>
      </p:sp>
      <p:sp>
        <p:nvSpPr>
          <p:cNvPr id="6" name="Thought Bubble: Cloud 5">
            <a:extLst>
              <a:ext uri="{FF2B5EF4-FFF2-40B4-BE49-F238E27FC236}">
                <a16:creationId xmlns:a16="http://schemas.microsoft.com/office/drawing/2014/main" id="{CC4BCC07-164B-40F7-B041-B805DFB72881}"/>
              </a:ext>
            </a:extLst>
          </p:cNvPr>
          <p:cNvSpPr/>
          <p:nvPr/>
        </p:nvSpPr>
        <p:spPr>
          <a:xfrm>
            <a:off x="7672755" y="611626"/>
            <a:ext cx="4519245" cy="2817374"/>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skills do I want the children to develop ?</a:t>
            </a:r>
            <a:endParaRPr lang="en-GB" sz="3200" dirty="0"/>
          </a:p>
        </p:txBody>
      </p:sp>
      <p:pic>
        <p:nvPicPr>
          <p:cNvPr id="1026" name="Picture 2">
            <a:extLst>
              <a:ext uri="{FF2B5EF4-FFF2-40B4-BE49-F238E27FC236}">
                <a16:creationId xmlns:a16="http://schemas.microsoft.com/office/drawing/2014/main" id="{B8392839-4B36-40DE-ADDD-2ACB2644C6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55077"/>
            <a:ext cx="5698075" cy="4877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67D142-3302-4EBC-A3C2-DE91463D4392}"/>
              </a:ext>
            </a:extLst>
          </p:cNvPr>
          <p:cNvSpPr txBox="1"/>
          <p:nvPr/>
        </p:nvSpPr>
        <p:spPr>
          <a:xfrm>
            <a:off x="9518626" y="4403188"/>
            <a:ext cx="2157559" cy="923330"/>
          </a:xfrm>
          <a:prstGeom prst="rect">
            <a:avLst/>
          </a:prstGeom>
          <a:noFill/>
        </p:spPr>
        <p:txBody>
          <a:bodyPr wrap="square" rtlCol="0">
            <a:spAutoFit/>
          </a:bodyPr>
          <a:lstStyle/>
          <a:p>
            <a:r>
              <a:rPr lang="en-US" dirty="0"/>
              <a:t>LKS2 </a:t>
            </a:r>
          </a:p>
          <a:p>
            <a:r>
              <a:rPr lang="en-US" dirty="0"/>
              <a:t>Skills areas ? </a:t>
            </a:r>
          </a:p>
          <a:p>
            <a:r>
              <a:rPr lang="en-US" dirty="0"/>
              <a:t>Specific skills? </a:t>
            </a:r>
            <a:endParaRPr lang="en-GB" dirty="0"/>
          </a:p>
        </p:txBody>
      </p:sp>
    </p:spTree>
    <p:extLst>
      <p:ext uri="{BB962C8B-B14F-4D97-AF65-F5344CB8AC3E}">
        <p14:creationId xmlns:p14="http://schemas.microsoft.com/office/powerpoint/2010/main" val="1743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200329"/>
          </a:xfrm>
          <a:prstGeom prst="rect">
            <a:avLst/>
          </a:prstGeom>
          <a:noFill/>
        </p:spPr>
        <p:txBody>
          <a:bodyPr wrap="square" rtlCol="0">
            <a:spAutoFit/>
          </a:bodyPr>
          <a:lstStyle/>
          <a:p>
            <a:pPr>
              <a:spcAft>
                <a:spcPts val="1200"/>
              </a:spcAft>
            </a:pPr>
            <a:r>
              <a:rPr lang="en-GB" sz="2400" b="1" dirty="0">
                <a:solidFill>
                  <a:srgbClr val="002060"/>
                </a:solidFill>
              </a:rPr>
              <a:t>Learning involves a lasting change in pupils’ capabilities and understanding. </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2.1</a:t>
              </a:r>
            </a:p>
          </p:txBody>
        </p:sp>
      </p:grpSp>
      <p:grpSp>
        <p:nvGrpSpPr>
          <p:cNvPr id="17" name="Group 16"/>
          <p:cNvGrpSpPr/>
          <p:nvPr/>
        </p:nvGrpSpPr>
        <p:grpSpPr>
          <a:xfrm>
            <a:off x="916885" y="3412509"/>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2.2</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2.3</a:t>
              </a:r>
            </a:p>
          </p:txBody>
        </p:sp>
      </p:grpSp>
      <p:sp>
        <p:nvSpPr>
          <p:cNvPr id="12" name="Rectangle 11"/>
          <p:cNvSpPr/>
          <p:nvPr/>
        </p:nvSpPr>
        <p:spPr>
          <a:xfrm>
            <a:off x="1707689" y="4485458"/>
            <a:ext cx="4320000" cy="1200329"/>
          </a:xfrm>
          <a:prstGeom prst="rect">
            <a:avLst/>
          </a:prstGeom>
        </p:spPr>
        <p:txBody>
          <a:bodyPr wrap="square">
            <a:spAutoFit/>
          </a:bodyPr>
          <a:lstStyle/>
          <a:p>
            <a:pPr>
              <a:spcAft>
                <a:spcPts val="1200"/>
              </a:spcAft>
            </a:pPr>
            <a:r>
              <a:rPr lang="en-GB" sz="2400" b="1" dirty="0">
                <a:solidFill>
                  <a:srgbClr val="002060"/>
                </a:solidFill>
              </a:rPr>
              <a:t>An important factor in learning is memory: working memory and long-term memory.</a:t>
            </a:r>
          </a:p>
        </p:txBody>
      </p:sp>
      <p:sp>
        <p:nvSpPr>
          <p:cNvPr id="27" name="Rectangle 26"/>
          <p:cNvSpPr/>
          <p:nvPr/>
        </p:nvSpPr>
        <p:spPr>
          <a:xfrm>
            <a:off x="7602729" y="1951709"/>
            <a:ext cx="4320000" cy="1200329"/>
          </a:xfrm>
          <a:prstGeom prst="rect">
            <a:avLst/>
          </a:prstGeom>
        </p:spPr>
        <p:txBody>
          <a:bodyPr wrap="square">
            <a:spAutoFit/>
          </a:bodyPr>
          <a:lstStyle/>
          <a:p>
            <a:pPr>
              <a:spcAft>
                <a:spcPts val="1200"/>
              </a:spcAft>
            </a:pPr>
            <a:r>
              <a:rPr lang="en-GB" sz="2400" dirty="0"/>
              <a:t>Working memory is where information that is being actively processed is held but is limited. </a:t>
            </a:r>
          </a:p>
        </p:txBody>
      </p:sp>
      <p:sp>
        <p:nvSpPr>
          <p:cNvPr id="28" name="Rectangle 27"/>
          <p:cNvSpPr/>
          <p:nvPr/>
        </p:nvSpPr>
        <p:spPr>
          <a:xfrm>
            <a:off x="1688755" y="3344536"/>
            <a:ext cx="4320000" cy="1200329"/>
          </a:xfrm>
          <a:prstGeom prst="rect">
            <a:avLst/>
          </a:prstGeom>
        </p:spPr>
        <p:txBody>
          <a:bodyPr wrap="square">
            <a:spAutoFit/>
          </a:bodyPr>
          <a:lstStyle/>
          <a:p>
            <a:pPr>
              <a:spcAft>
                <a:spcPts val="1200"/>
              </a:spcAft>
            </a:pPr>
            <a:r>
              <a:rPr lang="en-GB" sz="2400" b="1" dirty="0">
                <a:solidFill>
                  <a:srgbClr val="1B1A69"/>
                </a:solidFill>
              </a:rPr>
              <a:t>Prior knowledge plays an important part in how pupils learn. </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How Pupils Learn (TS2)</a:t>
            </a:r>
            <a:endParaRPr lang="en-GB" sz="2800" b="1" dirty="0">
              <a:solidFill>
                <a:srgbClr val="B4B5E2"/>
              </a:solidFill>
              <a:latin typeface="Tw Cen MT" panose="020B0602020104020603" pitchFamily="34" charset="0"/>
            </a:endParaRPr>
          </a:p>
        </p:txBody>
      </p:sp>
      <p:grpSp>
        <p:nvGrpSpPr>
          <p:cNvPr id="30" name="Group 29"/>
          <p:cNvGrpSpPr/>
          <p:nvPr/>
        </p:nvGrpSpPr>
        <p:grpSpPr>
          <a:xfrm>
            <a:off x="6665388" y="3071669"/>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2.5</a:t>
              </a:r>
            </a:p>
          </p:txBody>
        </p:sp>
      </p:grpSp>
      <p:sp>
        <p:nvSpPr>
          <p:cNvPr id="38" name="Rectangle 37"/>
          <p:cNvSpPr/>
          <p:nvPr/>
        </p:nvSpPr>
        <p:spPr>
          <a:xfrm>
            <a:off x="7567357" y="3104790"/>
            <a:ext cx="4320000" cy="1200329"/>
          </a:xfrm>
          <a:prstGeom prst="rect">
            <a:avLst/>
          </a:prstGeom>
        </p:spPr>
        <p:txBody>
          <a:bodyPr wrap="square">
            <a:spAutoFit/>
          </a:bodyPr>
          <a:lstStyle/>
          <a:p>
            <a:pPr>
              <a:spcAft>
                <a:spcPts val="1200"/>
              </a:spcAft>
            </a:pPr>
            <a:r>
              <a:rPr lang="en-US" sz="2400" b="1" dirty="0">
                <a:solidFill>
                  <a:srgbClr val="1B1A69"/>
                </a:solidFill>
              </a:rPr>
              <a:t>L</a:t>
            </a:r>
            <a:r>
              <a:rPr lang="en-GB" sz="2400" b="1" dirty="0" err="1">
                <a:solidFill>
                  <a:srgbClr val="1B1A69"/>
                </a:solidFill>
              </a:rPr>
              <a:t>ong</a:t>
            </a:r>
            <a:r>
              <a:rPr lang="en-GB" sz="2400" b="1" dirty="0">
                <a:solidFill>
                  <a:srgbClr val="1B1A69"/>
                </a:solidFill>
              </a:rPr>
              <a:t>-term memory is a store of knowledge that changes as pupils learn.</a:t>
            </a:r>
          </a:p>
        </p:txBody>
      </p:sp>
      <p:grpSp>
        <p:nvGrpSpPr>
          <p:cNvPr id="35" name="Group 34">
            <a:extLst>
              <a:ext uri="{FF2B5EF4-FFF2-40B4-BE49-F238E27FC236}">
                <a16:creationId xmlns:a16="http://schemas.microsoft.com/office/drawing/2014/main" id="{DA40B756-DDF5-417C-BAE8-03A82E76AF0B}"/>
              </a:ext>
            </a:extLst>
          </p:cNvPr>
          <p:cNvGrpSpPr/>
          <p:nvPr/>
        </p:nvGrpSpPr>
        <p:grpSpPr>
          <a:xfrm>
            <a:off x="6665388" y="4145627"/>
            <a:ext cx="719667" cy="733118"/>
            <a:chOff x="152400" y="3352800"/>
            <a:chExt cx="719667" cy="733118"/>
          </a:xfrm>
        </p:grpSpPr>
        <p:sp>
          <p:nvSpPr>
            <p:cNvPr id="36" name="Oval 35">
              <a:extLst>
                <a:ext uri="{FF2B5EF4-FFF2-40B4-BE49-F238E27FC236}">
                  <a16:creationId xmlns:a16="http://schemas.microsoft.com/office/drawing/2014/main" id="{67541724-6993-4377-9287-EE834F59A791}"/>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7" name="TextBox 36">
              <a:extLst>
                <a:ext uri="{FF2B5EF4-FFF2-40B4-BE49-F238E27FC236}">
                  <a16:creationId xmlns:a16="http://schemas.microsoft.com/office/drawing/2014/main" id="{C458EF0E-3C89-49DD-98C9-3AFF0E94A47F}"/>
                </a:ext>
              </a:extLst>
            </p:cNvPr>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2.6</a:t>
              </a:r>
            </a:p>
          </p:txBody>
        </p:sp>
      </p:grpSp>
      <p:sp>
        <p:nvSpPr>
          <p:cNvPr id="39" name="Rectangle 38">
            <a:extLst>
              <a:ext uri="{FF2B5EF4-FFF2-40B4-BE49-F238E27FC236}">
                <a16:creationId xmlns:a16="http://schemas.microsoft.com/office/drawing/2014/main" id="{1C840347-C63E-4D2F-9C82-A4C8BA7349AF}"/>
              </a:ext>
            </a:extLst>
          </p:cNvPr>
          <p:cNvSpPr/>
          <p:nvPr/>
        </p:nvSpPr>
        <p:spPr>
          <a:xfrm>
            <a:off x="7531985" y="4255693"/>
            <a:ext cx="4320000" cy="1200329"/>
          </a:xfrm>
          <a:prstGeom prst="rect">
            <a:avLst/>
          </a:prstGeom>
        </p:spPr>
        <p:txBody>
          <a:bodyPr wrap="square">
            <a:spAutoFit/>
          </a:bodyPr>
          <a:lstStyle/>
          <a:p>
            <a:pPr>
              <a:spcAft>
                <a:spcPts val="1200"/>
              </a:spcAft>
            </a:pPr>
            <a:r>
              <a:rPr lang="en-GB" sz="2400" dirty="0"/>
              <a:t>Where prior learning is weak, pupils are more likely to develop misconceptions.</a:t>
            </a:r>
          </a:p>
        </p:txBody>
      </p:sp>
    </p:spTree>
    <p:custDataLst>
      <p:tags r:id="rId1"/>
    </p:custDataLst>
    <p:extLst>
      <p:ext uri="{BB962C8B-B14F-4D97-AF65-F5344CB8AC3E}">
        <p14:creationId xmlns:p14="http://schemas.microsoft.com/office/powerpoint/2010/main" val="3913465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85780F-19C6-47D6-9B20-44435436A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97" t="13318" r="16459" b="16812"/>
          <a:stretch/>
        </p:blipFill>
        <p:spPr>
          <a:xfrm>
            <a:off x="3293431" y="409725"/>
            <a:ext cx="3735467" cy="3600450"/>
          </a:xfrm>
          <a:prstGeom prst="rect">
            <a:avLst/>
          </a:prstGeom>
          <a:ln w="38100">
            <a:solidFill>
              <a:schemeClr val="tx1"/>
            </a:solidFill>
          </a:ln>
        </p:spPr>
      </p:pic>
      <p:pic>
        <p:nvPicPr>
          <p:cNvPr id="2050" name="Picture 2">
            <a:extLst>
              <a:ext uri="{FF2B5EF4-FFF2-40B4-BE49-F238E27FC236}">
                <a16:creationId xmlns:a16="http://schemas.microsoft.com/office/drawing/2014/main" id="{B5F0894F-87E9-EA4B-3AD6-65B04F952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21" y="1302543"/>
            <a:ext cx="3194410" cy="42529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722E26C-AE07-4570-C902-5F2553FFA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677" y="-88107"/>
            <a:ext cx="3103368" cy="1943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208500-3EE3-4818-07A1-A89FCC18C7B5}"/>
              </a:ext>
            </a:extLst>
          </p:cNvPr>
          <p:cNvPicPr>
            <a:picLocks noChangeAspect="1"/>
          </p:cNvPicPr>
          <p:nvPr/>
        </p:nvPicPr>
        <p:blipFill>
          <a:blip r:embed="rId5"/>
          <a:stretch>
            <a:fillRect/>
          </a:stretch>
        </p:blipFill>
        <p:spPr>
          <a:xfrm>
            <a:off x="6942730" y="329413"/>
            <a:ext cx="5249270" cy="5226043"/>
          </a:xfrm>
          <a:prstGeom prst="rect">
            <a:avLst/>
          </a:prstGeom>
          <a:ln w="38100">
            <a:solidFill>
              <a:schemeClr val="tx1"/>
            </a:solidFill>
          </a:ln>
        </p:spPr>
      </p:pic>
      <p:pic>
        <p:nvPicPr>
          <p:cNvPr id="2054" name="Picture 6">
            <a:extLst>
              <a:ext uri="{FF2B5EF4-FFF2-40B4-BE49-F238E27FC236}">
                <a16:creationId xmlns:a16="http://schemas.microsoft.com/office/drawing/2014/main" id="{5555B643-610B-FACD-1ECC-11E47578A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8373" y="3389414"/>
            <a:ext cx="3462084" cy="263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078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86-0681-4B77-ACE7-B721EA12426C}"/>
              </a:ext>
            </a:extLst>
          </p:cNvPr>
          <p:cNvSpPr>
            <a:spLocks noGrp="1"/>
          </p:cNvSpPr>
          <p:nvPr>
            <p:ph type="title"/>
          </p:nvPr>
        </p:nvSpPr>
        <p:spPr>
          <a:xfrm>
            <a:off x="3930358" y="336357"/>
            <a:ext cx="4352778" cy="704020"/>
          </a:xfrm>
          <a:solidFill>
            <a:schemeClr val="accent1">
              <a:lumMod val="60000"/>
              <a:lumOff val="40000"/>
            </a:schemeClr>
          </a:solidFill>
        </p:spPr>
        <p:txBody>
          <a:bodyPr/>
          <a:lstStyle/>
          <a:p>
            <a:r>
              <a:rPr lang="en-US" dirty="0"/>
              <a:t>Planning activity</a:t>
            </a:r>
            <a:endParaRPr lang="en-GB" dirty="0"/>
          </a:p>
        </p:txBody>
      </p:sp>
      <p:graphicFrame>
        <p:nvGraphicFramePr>
          <p:cNvPr id="3" name="Table 3">
            <a:extLst>
              <a:ext uri="{FF2B5EF4-FFF2-40B4-BE49-F238E27FC236}">
                <a16:creationId xmlns:a16="http://schemas.microsoft.com/office/drawing/2014/main" id="{EC5CAB8E-43D0-48F3-836D-DF51F308F8C1}"/>
              </a:ext>
            </a:extLst>
          </p:cNvPr>
          <p:cNvGraphicFramePr>
            <a:graphicFrameLocks noGrp="1"/>
          </p:cNvGraphicFramePr>
          <p:nvPr/>
        </p:nvGraphicFramePr>
        <p:xfrm>
          <a:off x="189133" y="1469757"/>
          <a:ext cx="11835228" cy="865480"/>
        </p:xfrm>
        <a:graphic>
          <a:graphicData uri="http://schemas.openxmlformats.org/drawingml/2006/table">
            <a:tbl>
              <a:tblPr firstRow="1" bandRow="1">
                <a:tableStyleId>{5C22544A-7EE6-4342-B048-85BDC9FD1C3A}</a:tableStyleId>
              </a:tblPr>
              <a:tblGrid>
                <a:gridCol w="3945076">
                  <a:extLst>
                    <a:ext uri="{9D8B030D-6E8A-4147-A177-3AD203B41FA5}">
                      <a16:colId xmlns:a16="http://schemas.microsoft.com/office/drawing/2014/main" val="2578366683"/>
                    </a:ext>
                  </a:extLst>
                </a:gridCol>
                <a:gridCol w="3945076">
                  <a:extLst>
                    <a:ext uri="{9D8B030D-6E8A-4147-A177-3AD203B41FA5}">
                      <a16:colId xmlns:a16="http://schemas.microsoft.com/office/drawing/2014/main" val="1212485022"/>
                    </a:ext>
                  </a:extLst>
                </a:gridCol>
                <a:gridCol w="3945076">
                  <a:extLst>
                    <a:ext uri="{9D8B030D-6E8A-4147-A177-3AD203B41FA5}">
                      <a16:colId xmlns:a16="http://schemas.microsoft.com/office/drawing/2014/main" val="3818241384"/>
                    </a:ext>
                  </a:extLst>
                </a:gridCol>
              </a:tblGrid>
              <a:tr h="865480">
                <a:tc>
                  <a:txBody>
                    <a:bodyPr/>
                    <a:lstStyle/>
                    <a:p>
                      <a:pPr algn="ctr"/>
                      <a:r>
                        <a:rPr lang="en-US" sz="3600" dirty="0"/>
                        <a:t>Key Stage 1 </a:t>
                      </a:r>
                      <a:endParaRPr lang="en-GB"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Lower Key Stage 2 </a:t>
                      </a:r>
                      <a:endParaRPr lang="en-GB"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Upper Key Stage 2 </a:t>
                      </a:r>
                      <a:endParaRPr lang="en-GB"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088441"/>
                  </a:ext>
                </a:extLst>
              </a:tr>
            </a:tbl>
          </a:graphicData>
        </a:graphic>
      </p:graphicFrame>
      <p:sp>
        <p:nvSpPr>
          <p:cNvPr id="5" name="TextBox 4">
            <a:extLst>
              <a:ext uri="{FF2B5EF4-FFF2-40B4-BE49-F238E27FC236}">
                <a16:creationId xmlns:a16="http://schemas.microsoft.com/office/drawing/2014/main" id="{B8265FF3-2C8E-415A-A6C5-4BF68A6A1CB2}"/>
              </a:ext>
            </a:extLst>
          </p:cNvPr>
          <p:cNvSpPr txBox="1"/>
          <p:nvPr/>
        </p:nvSpPr>
        <p:spPr>
          <a:xfrm>
            <a:off x="189133" y="2686929"/>
            <a:ext cx="5775569" cy="923330"/>
          </a:xfrm>
          <a:custGeom>
            <a:avLst/>
            <a:gdLst>
              <a:gd name="connsiteX0" fmla="*/ 0 w 5775569"/>
              <a:gd name="connsiteY0" fmla="*/ 0 h 923330"/>
              <a:gd name="connsiteX1" fmla="*/ 526219 w 5775569"/>
              <a:gd name="connsiteY1" fmla="*/ 0 h 923330"/>
              <a:gd name="connsiteX2" fmla="*/ 1110193 w 5775569"/>
              <a:gd name="connsiteY2" fmla="*/ 0 h 923330"/>
              <a:gd name="connsiteX3" fmla="*/ 1578656 w 5775569"/>
              <a:gd name="connsiteY3" fmla="*/ 0 h 923330"/>
              <a:gd name="connsiteX4" fmla="*/ 2104874 w 5775569"/>
              <a:gd name="connsiteY4" fmla="*/ 0 h 923330"/>
              <a:gd name="connsiteX5" fmla="*/ 2688848 w 5775569"/>
              <a:gd name="connsiteY5" fmla="*/ 0 h 923330"/>
              <a:gd name="connsiteX6" fmla="*/ 3157311 w 5775569"/>
              <a:gd name="connsiteY6" fmla="*/ 0 h 923330"/>
              <a:gd name="connsiteX7" fmla="*/ 3625774 w 5775569"/>
              <a:gd name="connsiteY7" fmla="*/ 0 h 923330"/>
              <a:gd name="connsiteX8" fmla="*/ 4325259 w 5775569"/>
              <a:gd name="connsiteY8" fmla="*/ 0 h 923330"/>
              <a:gd name="connsiteX9" fmla="*/ 5024745 w 5775569"/>
              <a:gd name="connsiteY9" fmla="*/ 0 h 923330"/>
              <a:gd name="connsiteX10" fmla="*/ 5775569 w 5775569"/>
              <a:gd name="connsiteY10" fmla="*/ 0 h 923330"/>
              <a:gd name="connsiteX11" fmla="*/ 5775569 w 5775569"/>
              <a:gd name="connsiteY11" fmla="*/ 461665 h 923330"/>
              <a:gd name="connsiteX12" fmla="*/ 5775569 w 5775569"/>
              <a:gd name="connsiteY12" fmla="*/ 923330 h 923330"/>
              <a:gd name="connsiteX13" fmla="*/ 5249350 w 5775569"/>
              <a:gd name="connsiteY13" fmla="*/ 923330 h 923330"/>
              <a:gd name="connsiteX14" fmla="*/ 4607621 w 5775569"/>
              <a:gd name="connsiteY14" fmla="*/ 923330 h 923330"/>
              <a:gd name="connsiteX15" fmla="*/ 4023646 w 5775569"/>
              <a:gd name="connsiteY15" fmla="*/ 923330 h 923330"/>
              <a:gd name="connsiteX16" fmla="*/ 3439672 w 5775569"/>
              <a:gd name="connsiteY16" fmla="*/ 923330 h 923330"/>
              <a:gd name="connsiteX17" fmla="*/ 2797942 w 5775569"/>
              <a:gd name="connsiteY17" fmla="*/ 923330 h 923330"/>
              <a:gd name="connsiteX18" fmla="*/ 2213968 w 5775569"/>
              <a:gd name="connsiteY18" fmla="*/ 923330 h 923330"/>
              <a:gd name="connsiteX19" fmla="*/ 1629994 w 5775569"/>
              <a:gd name="connsiteY19" fmla="*/ 923330 h 923330"/>
              <a:gd name="connsiteX20" fmla="*/ 1046020 w 5775569"/>
              <a:gd name="connsiteY20" fmla="*/ 923330 h 923330"/>
              <a:gd name="connsiteX21" fmla="*/ 0 w 5775569"/>
              <a:gd name="connsiteY21" fmla="*/ 923330 h 923330"/>
              <a:gd name="connsiteX22" fmla="*/ 0 w 5775569"/>
              <a:gd name="connsiteY22" fmla="*/ 461665 h 923330"/>
              <a:gd name="connsiteX23" fmla="*/ 0 w 5775569"/>
              <a:gd name="connsiteY2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75569" h="923330" extrusionOk="0">
                <a:moveTo>
                  <a:pt x="0" y="0"/>
                </a:moveTo>
                <a:cubicBezTo>
                  <a:pt x="145685" y="4351"/>
                  <a:pt x="334059" y="-939"/>
                  <a:pt x="526219" y="0"/>
                </a:cubicBezTo>
                <a:cubicBezTo>
                  <a:pt x="718379" y="939"/>
                  <a:pt x="929795" y="-971"/>
                  <a:pt x="1110193" y="0"/>
                </a:cubicBezTo>
                <a:cubicBezTo>
                  <a:pt x="1290591" y="971"/>
                  <a:pt x="1386556" y="-12083"/>
                  <a:pt x="1578656" y="0"/>
                </a:cubicBezTo>
                <a:cubicBezTo>
                  <a:pt x="1770756" y="12083"/>
                  <a:pt x="1920428" y="26141"/>
                  <a:pt x="2104874" y="0"/>
                </a:cubicBezTo>
                <a:cubicBezTo>
                  <a:pt x="2289320" y="-26141"/>
                  <a:pt x="2400510" y="-1578"/>
                  <a:pt x="2688848" y="0"/>
                </a:cubicBezTo>
                <a:cubicBezTo>
                  <a:pt x="2977186" y="1578"/>
                  <a:pt x="3018690" y="21257"/>
                  <a:pt x="3157311" y="0"/>
                </a:cubicBezTo>
                <a:cubicBezTo>
                  <a:pt x="3295932" y="-21257"/>
                  <a:pt x="3477426" y="17611"/>
                  <a:pt x="3625774" y="0"/>
                </a:cubicBezTo>
                <a:cubicBezTo>
                  <a:pt x="3774122" y="-17611"/>
                  <a:pt x="3988610" y="29151"/>
                  <a:pt x="4325259" y="0"/>
                </a:cubicBezTo>
                <a:cubicBezTo>
                  <a:pt x="4661909" y="-29151"/>
                  <a:pt x="4728087" y="-30710"/>
                  <a:pt x="5024745" y="0"/>
                </a:cubicBezTo>
                <a:cubicBezTo>
                  <a:pt x="5321403" y="30710"/>
                  <a:pt x="5474320" y="-7064"/>
                  <a:pt x="5775569" y="0"/>
                </a:cubicBezTo>
                <a:cubicBezTo>
                  <a:pt x="5767285" y="143700"/>
                  <a:pt x="5778020" y="280452"/>
                  <a:pt x="5775569" y="461665"/>
                </a:cubicBezTo>
                <a:cubicBezTo>
                  <a:pt x="5773118" y="642878"/>
                  <a:pt x="5786386" y="810775"/>
                  <a:pt x="5775569" y="923330"/>
                </a:cubicBezTo>
                <a:cubicBezTo>
                  <a:pt x="5625832" y="936758"/>
                  <a:pt x="5508026" y="925640"/>
                  <a:pt x="5249350" y="923330"/>
                </a:cubicBezTo>
                <a:cubicBezTo>
                  <a:pt x="4990674" y="921020"/>
                  <a:pt x="4891286" y="922233"/>
                  <a:pt x="4607621" y="923330"/>
                </a:cubicBezTo>
                <a:cubicBezTo>
                  <a:pt x="4323956" y="924427"/>
                  <a:pt x="4154488" y="917907"/>
                  <a:pt x="4023646" y="923330"/>
                </a:cubicBezTo>
                <a:cubicBezTo>
                  <a:pt x="3892804" y="928753"/>
                  <a:pt x="3567694" y="908846"/>
                  <a:pt x="3439672" y="923330"/>
                </a:cubicBezTo>
                <a:cubicBezTo>
                  <a:pt x="3311650" y="937814"/>
                  <a:pt x="3008855" y="940921"/>
                  <a:pt x="2797942" y="923330"/>
                </a:cubicBezTo>
                <a:cubicBezTo>
                  <a:pt x="2587029" y="905740"/>
                  <a:pt x="2376892" y="894851"/>
                  <a:pt x="2213968" y="923330"/>
                </a:cubicBezTo>
                <a:cubicBezTo>
                  <a:pt x="2051044" y="951809"/>
                  <a:pt x="1873606" y="941865"/>
                  <a:pt x="1629994" y="923330"/>
                </a:cubicBezTo>
                <a:cubicBezTo>
                  <a:pt x="1386382" y="904795"/>
                  <a:pt x="1302692" y="900824"/>
                  <a:pt x="1046020" y="923330"/>
                </a:cubicBezTo>
                <a:cubicBezTo>
                  <a:pt x="789348" y="945836"/>
                  <a:pt x="382837" y="947295"/>
                  <a:pt x="0" y="923330"/>
                </a:cubicBezTo>
                <a:cubicBezTo>
                  <a:pt x="-12282" y="722041"/>
                  <a:pt x="-9737" y="592835"/>
                  <a:pt x="0" y="461665"/>
                </a:cubicBezTo>
                <a:cubicBezTo>
                  <a:pt x="9737" y="330496"/>
                  <a:pt x="11889" y="99375"/>
                  <a:pt x="0" y="0"/>
                </a:cubicBezTo>
                <a:close/>
              </a:path>
            </a:pathLst>
          </a:custGeom>
          <a:noFill/>
          <a:ln>
            <a:solidFill>
              <a:schemeClr val="tx1"/>
            </a:solidFill>
            <a:extLst>
              <a:ext uri="{C807C97D-BFC1-408E-A445-0C87EB9F89A2}">
                <ask:lineSketchStyleProps xmlns:ask="http://schemas.microsoft.com/office/drawing/2018/sketchyshapes" xmlns="" sd="4185676659">
                  <a:prstGeom prst="rect">
                    <a:avLst/>
                  </a:prstGeom>
                  <ask:type>
                    <ask:lineSketchFreehand/>
                  </ask:type>
                </ask:lineSketchStyleProps>
              </a:ext>
            </a:extLst>
          </a:ln>
        </p:spPr>
        <p:txBody>
          <a:bodyPr wrap="square" rtlCol="0">
            <a:spAutoFit/>
          </a:bodyPr>
          <a:lstStyle/>
          <a:p>
            <a:pPr algn="ctr"/>
            <a:r>
              <a:rPr lang="en-US" sz="5400" dirty="0"/>
              <a:t>Art</a:t>
            </a:r>
            <a:r>
              <a:rPr lang="en-US" dirty="0"/>
              <a:t> 	</a:t>
            </a:r>
            <a:endParaRPr lang="en-GB" dirty="0"/>
          </a:p>
        </p:txBody>
      </p:sp>
      <p:sp>
        <p:nvSpPr>
          <p:cNvPr id="6" name="TextBox 5">
            <a:extLst>
              <a:ext uri="{FF2B5EF4-FFF2-40B4-BE49-F238E27FC236}">
                <a16:creationId xmlns:a16="http://schemas.microsoft.com/office/drawing/2014/main" id="{83FD95A9-506C-4933-9B3C-1061456284AD}"/>
              </a:ext>
            </a:extLst>
          </p:cNvPr>
          <p:cNvSpPr txBox="1"/>
          <p:nvPr/>
        </p:nvSpPr>
        <p:spPr>
          <a:xfrm>
            <a:off x="6227298" y="2686929"/>
            <a:ext cx="5775569" cy="923330"/>
          </a:xfrm>
          <a:custGeom>
            <a:avLst/>
            <a:gdLst>
              <a:gd name="connsiteX0" fmla="*/ 0 w 5775569"/>
              <a:gd name="connsiteY0" fmla="*/ 0 h 923330"/>
              <a:gd name="connsiteX1" fmla="*/ 526219 w 5775569"/>
              <a:gd name="connsiteY1" fmla="*/ 0 h 923330"/>
              <a:gd name="connsiteX2" fmla="*/ 1110193 w 5775569"/>
              <a:gd name="connsiteY2" fmla="*/ 0 h 923330"/>
              <a:gd name="connsiteX3" fmla="*/ 1578656 w 5775569"/>
              <a:gd name="connsiteY3" fmla="*/ 0 h 923330"/>
              <a:gd name="connsiteX4" fmla="*/ 2104874 w 5775569"/>
              <a:gd name="connsiteY4" fmla="*/ 0 h 923330"/>
              <a:gd name="connsiteX5" fmla="*/ 2688848 w 5775569"/>
              <a:gd name="connsiteY5" fmla="*/ 0 h 923330"/>
              <a:gd name="connsiteX6" fmla="*/ 3157311 w 5775569"/>
              <a:gd name="connsiteY6" fmla="*/ 0 h 923330"/>
              <a:gd name="connsiteX7" fmla="*/ 3625774 w 5775569"/>
              <a:gd name="connsiteY7" fmla="*/ 0 h 923330"/>
              <a:gd name="connsiteX8" fmla="*/ 4325259 w 5775569"/>
              <a:gd name="connsiteY8" fmla="*/ 0 h 923330"/>
              <a:gd name="connsiteX9" fmla="*/ 5024745 w 5775569"/>
              <a:gd name="connsiteY9" fmla="*/ 0 h 923330"/>
              <a:gd name="connsiteX10" fmla="*/ 5775569 w 5775569"/>
              <a:gd name="connsiteY10" fmla="*/ 0 h 923330"/>
              <a:gd name="connsiteX11" fmla="*/ 5775569 w 5775569"/>
              <a:gd name="connsiteY11" fmla="*/ 461665 h 923330"/>
              <a:gd name="connsiteX12" fmla="*/ 5775569 w 5775569"/>
              <a:gd name="connsiteY12" fmla="*/ 923330 h 923330"/>
              <a:gd name="connsiteX13" fmla="*/ 5249350 w 5775569"/>
              <a:gd name="connsiteY13" fmla="*/ 923330 h 923330"/>
              <a:gd name="connsiteX14" fmla="*/ 4607621 w 5775569"/>
              <a:gd name="connsiteY14" fmla="*/ 923330 h 923330"/>
              <a:gd name="connsiteX15" fmla="*/ 4023646 w 5775569"/>
              <a:gd name="connsiteY15" fmla="*/ 923330 h 923330"/>
              <a:gd name="connsiteX16" fmla="*/ 3439672 w 5775569"/>
              <a:gd name="connsiteY16" fmla="*/ 923330 h 923330"/>
              <a:gd name="connsiteX17" fmla="*/ 2797942 w 5775569"/>
              <a:gd name="connsiteY17" fmla="*/ 923330 h 923330"/>
              <a:gd name="connsiteX18" fmla="*/ 2213968 w 5775569"/>
              <a:gd name="connsiteY18" fmla="*/ 923330 h 923330"/>
              <a:gd name="connsiteX19" fmla="*/ 1629994 w 5775569"/>
              <a:gd name="connsiteY19" fmla="*/ 923330 h 923330"/>
              <a:gd name="connsiteX20" fmla="*/ 1046020 w 5775569"/>
              <a:gd name="connsiteY20" fmla="*/ 923330 h 923330"/>
              <a:gd name="connsiteX21" fmla="*/ 0 w 5775569"/>
              <a:gd name="connsiteY21" fmla="*/ 923330 h 923330"/>
              <a:gd name="connsiteX22" fmla="*/ 0 w 5775569"/>
              <a:gd name="connsiteY22" fmla="*/ 461665 h 923330"/>
              <a:gd name="connsiteX23" fmla="*/ 0 w 5775569"/>
              <a:gd name="connsiteY2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75569" h="923330" extrusionOk="0">
                <a:moveTo>
                  <a:pt x="0" y="0"/>
                </a:moveTo>
                <a:cubicBezTo>
                  <a:pt x="145685" y="4351"/>
                  <a:pt x="334059" y="-939"/>
                  <a:pt x="526219" y="0"/>
                </a:cubicBezTo>
                <a:cubicBezTo>
                  <a:pt x="718379" y="939"/>
                  <a:pt x="929795" y="-971"/>
                  <a:pt x="1110193" y="0"/>
                </a:cubicBezTo>
                <a:cubicBezTo>
                  <a:pt x="1290591" y="971"/>
                  <a:pt x="1386556" y="-12083"/>
                  <a:pt x="1578656" y="0"/>
                </a:cubicBezTo>
                <a:cubicBezTo>
                  <a:pt x="1770756" y="12083"/>
                  <a:pt x="1920428" y="26141"/>
                  <a:pt x="2104874" y="0"/>
                </a:cubicBezTo>
                <a:cubicBezTo>
                  <a:pt x="2289320" y="-26141"/>
                  <a:pt x="2400510" y="-1578"/>
                  <a:pt x="2688848" y="0"/>
                </a:cubicBezTo>
                <a:cubicBezTo>
                  <a:pt x="2977186" y="1578"/>
                  <a:pt x="3018690" y="21257"/>
                  <a:pt x="3157311" y="0"/>
                </a:cubicBezTo>
                <a:cubicBezTo>
                  <a:pt x="3295932" y="-21257"/>
                  <a:pt x="3477426" y="17611"/>
                  <a:pt x="3625774" y="0"/>
                </a:cubicBezTo>
                <a:cubicBezTo>
                  <a:pt x="3774122" y="-17611"/>
                  <a:pt x="3988610" y="29151"/>
                  <a:pt x="4325259" y="0"/>
                </a:cubicBezTo>
                <a:cubicBezTo>
                  <a:pt x="4661909" y="-29151"/>
                  <a:pt x="4728087" y="-30710"/>
                  <a:pt x="5024745" y="0"/>
                </a:cubicBezTo>
                <a:cubicBezTo>
                  <a:pt x="5321403" y="30710"/>
                  <a:pt x="5474320" y="-7064"/>
                  <a:pt x="5775569" y="0"/>
                </a:cubicBezTo>
                <a:cubicBezTo>
                  <a:pt x="5767285" y="143700"/>
                  <a:pt x="5778020" y="280452"/>
                  <a:pt x="5775569" y="461665"/>
                </a:cubicBezTo>
                <a:cubicBezTo>
                  <a:pt x="5773118" y="642878"/>
                  <a:pt x="5786386" y="810775"/>
                  <a:pt x="5775569" y="923330"/>
                </a:cubicBezTo>
                <a:cubicBezTo>
                  <a:pt x="5625832" y="936758"/>
                  <a:pt x="5508026" y="925640"/>
                  <a:pt x="5249350" y="923330"/>
                </a:cubicBezTo>
                <a:cubicBezTo>
                  <a:pt x="4990674" y="921020"/>
                  <a:pt x="4891286" y="922233"/>
                  <a:pt x="4607621" y="923330"/>
                </a:cubicBezTo>
                <a:cubicBezTo>
                  <a:pt x="4323956" y="924427"/>
                  <a:pt x="4154488" y="917907"/>
                  <a:pt x="4023646" y="923330"/>
                </a:cubicBezTo>
                <a:cubicBezTo>
                  <a:pt x="3892804" y="928753"/>
                  <a:pt x="3567694" y="908846"/>
                  <a:pt x="3439672" y="923330"/>
                </a:cubicBezTo>
                <a:cubicBezTo>
                  <a:pt x="3311650" y="937814"/>
                  <a:pt x="3008855" y="940921"/>
                  <a:pt x="2797942" y="923330"/>
                </a:cubicBezTo>
                <a:cubicBezTo>
                  <a:pt x="2587029" y="905740"/>
                  <a:pt x="2376892" y="894851"/>
                  <a:pt x="2213968" y="923330"/>
                </a:cubicBezTo>
                <a:cubicBezTo>
                  <a:pt x="2051044" y="951809"/>
                  <a:pt x="1873606" y="941865"/>
                  <a:pt x="1629994" y="923330"/>
                </a:cubicBezTo>
                <a:cubicBezTo>
                  <a:pt x="1386382" y="904795"/>
                  <a:pt x="1302692" y="900824"/>
                  <a:pt x="1046020" y="923330"/>
                </a:cubicBezTo>
                <a:cubicBezTo>
                  <a:pt x="789348" y="945836"/>
                  <a:pt x="382837" y="947295"/>
                  <a:pt x="0" y="923330"/>
                </a:cubicBezTo>
                <a:cubicBezTo>
                  <a:pt x="-12282" y="722041"/>
                  <a:pt x="-9737" y="592835"/>
                  <a:pt x="0" y="461665"/>
                </a:cubicBezTo>
                <a:cubicBezTo>
                  <a:pt x="9737" y="330496"/>
                  <a:pt x="11889" y="99375"/>
                  <a:pt x="0" y="0"/>
                </a:cubicBezTo>
                <a:close/>
              </a:path>
            </a:pathLst>
          </a:custGeom>
          <a:noFill/>
          <a:ln>
            <a:solidFill>
              <a:schemeClr val="tx1"/>
            </a:solidFill>
            <a:extLst>
              <a:ext uri="{C807C97D-BFC1-408E-A445-0C87EB9F89A2}">
                <ask:lineSketchStyleProps xmlns:ask="http://schemas.microsoft.com/office/drawing/2018/sketchyshapes" xmlns="" sd="4185676659">
                  <a:prstGeom prst="rect">
                    <a:avLst/>
                  </a:prstGeom>
                  <ask:type>
                    <ask:lineSketchFreehand/>
                  </ask:type>
                </ask:lineSketchStyleProps>
              </a:ext>
            </a:extLst>
          </a:ln>
        </p:spPr>
        <p:txBody>
          <a:bodyPr wrap="square" rtlCol="0">
            <a:spAutoFit/>
          </a:bodyPr>
          <a:lstStyle/>
          <a:p>
            <a:pPr algn="ctr"/>
            <a:r>
              <a:rPr lang="en-US" sz="5400" dirty="0"/>
              <a:t>Design Technology</a:t>
            </a:r>
            <a:r>
              <a:rPr lang="en-US" dirty="0"/>
              <a:t> 	</a:t>
            </a:r>
            <a:endParaRPr lang="en-GB" dirty="0"/>
          </a:p>
        </p:txBody>
      </p:sp>
      <p:graphicFrame>
        <p:nvGraphicFramePr>
          <p:cNvPr id="7" name="Table 7">
            <a:extLst>
              <a:ext uri="{FF2B5EF4-FFF2-40B4-BE49-F238E27FC236}">
                <a16:creationId xmlns:a16="http://schemas.microsoft.com/office/drawing/2014/main" id="{FDC46825-8E44-415E-A4CA-857E7A204397}"/>
              </a:ext>
            </a:extLst>
          </p:cNvPr>
          <p:cNvGraphicFramePr>
            <a:graphicFrameLocks noGrp="1"/>
          </p:cNvGraphicFramePr>
          <p:nvPr>
            <p:extLst>
              <p:ext uri="{D42A27DB-BD31-4B8C-83A1-F6EECF244321}">
                <p14:modId xmlns:p14="http://schemas.microsoft.com/office/powerpoint/2010/main" val="2353524693"/>
              </p:ext>
            </p:extLst>
          </p:nvPr>
        </p:nvGraphicFramePr>
        <p:xfrm>
          <a:off x="189133" y="3938954"/>
          <a:ext cx="5803704" cy="1107440"/>
        </p:xfrm>
        <a:graphic>
          <a:graphicData uri="http://schemas.openxmlformats.org/drawingml/2006/table">
            <a:tbl>
              <a:tblPr firstRow="1" bandRow="1">
                <a:tableStyleId>{5940675A-B579-460E-94D1-54222C63F5DA}</a:tableStyleId>
              </a:tblPr>
              <a:tblGrid>
                <a:gridCol w="1583396">
                  <a:extLst>
                    <a:ext uri="{9D8B030D-6E8A-4147-A177-3AD203B41FA5}">
                      <a16:colId xmlns:a16="http://schemas.microsoft.com/office/drawing/2014/main" val="2416868986"/>
                    </a:ext>
                  </a:extLst>
                </a:gridCol>
                <a:gridCol w="1318456">
                  <a:extLst>
                    <a:ext uri="{9D8B030D-6E8A-4147-A177-3AD203B41FA5}">
                      <a16:colId xmlns:a16="http://schemas.microsoft.com/office/drawing/2014/main" val="1980542539"/>
                    </a:ext>
                  </a:extLst>
                </a:gridCol>
                <a:gridCol w="890172">
                  <a:extLst>
                    <a:ext uri="{9D8B030D-6E8A-4147-A177-3AD203B41FA5}">
                      <a16:colId xmlns:a16="http://schemas.microsoft.com/office/drawing/2014/main" val="2644858666"/>
                    </a:ext>
                  </a:extLst>
                </a:gridCol>
                <a:gridCol w="2011680">
                  <a:extLst>
                    <a:ext uri="{9D8B030D-6E8A-4147-A177-3AD203B41FA5}">
                      <a16:colId xmlns:a16="http://schemas.microsoft.com/office/drawing/2014/main" val="1179353500"/>
                    </a:ext>
                  </a:extLst>
                </a:gridCol>
              </a:tblGrid>
              <a:tr h="350684">
                <a:tc>
                  <a:txBody>
                    <a:bodyPr/>
                    <a:lstStyle/>
                    <a:p>
                      <a:pPr algn="ctr"/>
                      <a:r>
                        <a:rPr lang="en-US" dirty="0"/>
                        <a:t>Drawing</a:t>
                      </a:r>
                      <a:endParaRPr lang="en-GB" dirty="0"/>
                    </a:p>
                  </a:txBody>
                  <a:tcPr/>
                </a:tc>
                <a:tc gridSpan="2">
                  <a:txBody>
                    <a:bodyPr/>
                    <a:lstStyle/>
                    <a:p>
                      <a:pPr algn="ctr"/>
                      <a:r>
                        <a:rPr lang="en-US" dirty="0"/>
                        <a:t>Painting</a:t>
                      </a:r>
                      <a:endParaRPr lang="en-GB" dirty="0"/>
                    </a:p>
                  </a:txBody>
                  <a:tcPr/>
                </a:tc>
                <a:tc hMerge="1">
                  <a:txBody>
                    <a:bodyPr/>
                    <a:lstStyle/>
                    <a:p>
                      <a:endParaRPr lang="en-GB"/>
                    </a:p>
                  </a:txBody>
                  <a:tcPr/>
                </a:tc>
                <a:tc>
                  <a:txBody>
                    <a:bodyPr/>
                    <a:lstStyle/>
                    <a:p>
                      <a:pPr algn="ctr"/>
                      <a:r>
                        <a:rPr lang="en-US" dirty="0"/>
                        <a:t>Sculpture</a:t>
                      </a:r>
                      <a:endParaRPr lang="en-GB" dirty="0"/>
                    </a:p>
                  </a:txBody>
                  <a:tcPr/>
                </a:tc>
                <a:extLst>
                  <a:ext uri="{0D108BD9-81ED-4DB2-BD59-A6C34878D82A}">
                    <a16:rowId xmlns:a16="http://schemas.microsoft.com/office/drawing/2014/main" val="890731564"/>
                  </a:ext>
                </a:extLst>
              </a:tr>
              <a:tr h="370840">
                <a:tc gridSpan="2">
                  <a:txBody>
                    <a:bodyPr/>
                    <a:lstStyle/>
                    <a:p>
                      <a:pPr algn="ctr"/>
                      <a:r>
                        <a:rPr lang="en-US" dirty="0"/>
                        <a:t>Collage</a:t>
                      </a:r>
                      <a:endParaRPr lang="en-GB" dirty="0"/>
                    </a:p>
                  </a:txBody>
                  <a:tcPr/>
                </a:tc>
                <a:tc hMerge="1">
                  <a:txBody>
                    <a:bodyPr/>
                    <a:lstStyle/>
                    <a:p>
                      <a:pPr algn="ctr"/>
                      <a:r>
                        <a:rPr lang="en-US" dirty="0"/>
                        <a:t>Printing </a:t>
                      </a:r>
                      <a:endParaRPr lang="en-GB" dirty="0"/>
                    </a:p>
                  </a:txBody>
                  <a:tcPr/>
                </a:tc>
                <a:tc gridSpan="2">
                  <a:txBody>
                    <a:bodyPr/>
                    <a:lstStyle/>
                    <a:p>
                      <a:pPr algn="ctr"/>
                      <a:r>
                        <a:rPr lang="en-US" dirty="0"/>
                        <a:t>Printing</a:t>
                      </a:r>
                      <a:endParaRPr lang="en-GB" dirty="0"/>
                    </a:p>
                  </a:txBody>
                  <a:tcPr/>
                </a:tc>
                <a:tc hMerge="1">
                  <a:txBody>
                    <a:bodyPr/>
                    <a:lstStyle/>
                    <a:p>
                      <a:pPr algn="ctr"/>
                      <a:endParaRPr lang="en-GB" dirty="0"/>
                    </a:p>
                  </a:txBody>
                  <a:tcPr/>
                </a:tc>
                <a:extLst>
                  <a:ext uri="{0D108BD9-81ED-4DB2-BD59-A6C34878D82A}">
                    <a16:rowId xmlns:a16="http://schemas.microsoft.com/office/drawing/2014/main" val="3698798874"/>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Artists and craftspeople </a:t>
                      </a:r>
                      <a:endParaRPr lang="en-GB" dirty="0"/>
                    </a:p>
                  </a:txBody>
                  <a:tcPr/>
                </a:tc>
                <a:tc hMerge="1">
                  <a:txBody>
                    <a:bodyPr/>
                    <a:lstStyle/>
                    <a:p>
                      <a:pPr algn="ctr"/>
                      <a:endParaRPr lang="en-GB" dirty="0"/>
                    </a:p>
                  </a:txBody>
                  <a:tcPr/>
                </a:tc>
                <a:tc hMerge="1">
                  <a:txBody>
                    <a:bodyPr/>
                    <a:lstStyle/>
                    <a:p>
                      <a:endParaRPr lang="en-GB"/>
                    </a:p>
                  </a:txBody>
                  <a:tcPr/>
                </a:tc>
                <a:tc hMerge="1">
                  <a:txBody>
                    <a:bodyPr/>
                    <a:lstStyle/>
                    <a:p>
                      <a:pPr algn="ctr"/>
                      <a:endParaRPr lang="en-GB" dirty="0"/>
                    </a:p>
                  </a:txBody>
                  <a:tcPr/>
                </a:tc>
                <a:extLst>
                  <a:ext uri="{0D108BD9-81ED-4DB2-BD59-A6C34878D82A}">
                    <a16:rowId xmlns:a16="http://schemas.microsoft.com/office/drawing/2014/main" val="3216997289"/>
                  </a:ext>
                </a:extLst>
              </a:tr>
            </a:tbl>
          </a:graphicData>
        </a:graphic>
      </p:graphicFrame>
      <p:graphicFrame>
        <p:nvGraphicFramePr>
          <p:cNvPr id="8" name="Table 7">
            <a:extLst>
              <a:ext uri="{FF2B5EF4-FFF2-40B4-BE49-F238E27FC236}">
                <a16:creationId xmlns:a16="http://schemas.microsoft.com/office/drawing/2014/main" id="{870CED95-2DCD-4884-9CE5-7BBD3F7B023A}"/>
              </a:ext>
            </a:extLst>
          </p:cNvPr>
          <p:cNvGraphicFramePr>
            <a:graphicFrameLocks noGrp="1"/>
          </p:cNvGraphicFramePr>
          <p:nvPr>
            <p:extLst>
              <p:ext uri="{D42A27DB-BD31-4B8C-83A1-F6EECF244321}">
                <p14:modId xmlns:p14="http://schemas.microsoft.com/office/powerpoint/2010/main" val="340514076"/>
              </p:ext>
            </p:extLst>
          </p:nvPr>
        </p:nvGraphicFramePr>
        <p:xfrm>
          <a:off x="6213230" y="3938954"/>
          <a:ext cx="5803704" cy="1107440"/>
        </p:xfrm>
        <a:graphic>
          <a:graphicData uri="http://schemas.openxmlformats.org/drawingml/2006/table">
            <a:tbl>
              <a:tblPr firstRow="1" bandRow="1">
                <a:tableStyleId>{5940675A-B579-460E-94D1-54222C63F5DA}</a:tableStyleId>
              </a:tblPr>
              <a:tblGrid>
                <a:gridCol w="1861625">
                  <a:extLst>
                    <a:ext uri="{9D8B030D-6E8A-4147-A177-3AD203B41FA5}">
                      <a16:colId xmlns:a16="http://schemas.microsoft.com/office/drawing/2014/main" val="2416868986"/>
                    </a:ext>
                  </a:extLst>
                </a:gridCol>
                <a:gridCol w="1930399">
                  <a:extLst>
                    <a:ext uri="{9D8B030D-6E8A-4147-A177-3AD203B41FA5}">
                      <a16:colId xmlns:a16="http://schemas.microsoft.com/office/drawing/2014/main" val="1980542539"/>
                    </a:ext>
                  </a:extLst>
                </a:gridCol>
                <a:gridCol w="2011680">
                  <a:extLst>
                    <a:ext uri="{9D8B030D-6E8A-4147-A177-3AD203B41FA5}">
                      <a16:colId xmlns:a16="http://schemas.microsoft.com/office/drawing/2014/main" val="1179353500"/>
                    </a:ext>
                  </a:extLst>
                </a:gridCol>
              </a:tblGrid>
              <a:tr h="701193">
                <a:tc>
                  <a:txBody>
                    <a:bodyPr/>
                    <a:lstStyle/>
                    <a:p>
                      <a:pPr algn="ctr"/>
                      <a:r>
                        <a:rPr lang="en-US" dirty="0"/>
                        <a:t>Resistant Materials</a:t>
                      </a:r>
                      <a:endParaRPr lang="en-GB" dirty="0"/>
                    </a:p>
                  </a:txBody>
                  <a:tcPr/>
                </a:tc>
                <a:tc>
                  <a:txBody>
                    <a:bodyPr/>
                    <a:lstStyle/>
                    <a:p>
                      <a:pPr algn="ctr"/>
                      <a:r>
                        <a:rPr lang="en-US" dirty="0"/>
                        <a:t>Textiles</a:t>
                      </a:r>
                      <a:endParaRPr lang="en-GB" dirty="0"/>
                    </a:p>
                  </a:txBody>
                  <a:tcPr/>
                </a:tc>
                <a:tc>
                  <a:txBody>
                    <a:bodyPr/>
                    <a:lstStyle/>
                    <a:p>
                      <a:pPr algn="ctr"/>
                      <a:r>
                        <a:rPr lang="en-US" dirty="0"/>
                        <a:t>Food and Nutrition </a:t>
                      </a:r>
                      <a:endParaRPr lang="en-GB" dirty="0"/>
                    </a:p>
                  </a:txBody>
                  <a:tcPr/>
                </a:tc>
                <a:extLst>
                  <a:ext uri="{0D108BD9-81ED-4DB2-BD59-A6C34878D82A}">
                    <a16:rowId xmlns:a16="http://schemas.microsoft.com/office/drawing/2014/main" val="890731564"/>
                  </a:ext>
                </a:extLst>
              </a:tr>
              <a:tr h="406247">
                <a:tc gridSpan="3">
                  <a:txBody>
                    <a:bodyPr/>
                    <a:lstStyle/>
                    <a:p>
                      <a:pPr algn="ctr"/>
                      <a:r>
                        <a:rPr lang="en-US" dirty="0"/>
                        <a:t>Designers </a:t>
                      </a:r>
                    </a:p>
                  </a:txBody>
                  <a:tcPr/>
                </a:tc>
                <a:tc hMerge="1">
                  <a:txBody>
                    <a:bodyPr/>
                    <a:lstStyle/>
                    <a:p>
                      <a:pPr algn="ctr"/>
                      <a:r>
                        <a:rPr lang="en-US" dirty="0"/>
                        <a:t>Printing </a:t>
                      </a:r>
                      <a:endParaRPr lang="en-GB" dirty="0"/>
                    </a:p>
                  </a:txBody>
                  <a:tcPr/>
                </a:tc>
                <a:tc hMerge="1">
                  <a:txBody>
                    <a:bodyPr/>
                    <a:lstStyle/>
                    <a:p>
                      <a:pPr algn="ctr"/>
                      <a:r>
                        <a:rPr lang="en-US" dirty="0"/>
                        <a:t>Artists </a:t>
                      </a:r>
                      <a:endParaRPr lang="en-GB" dirty="0"/>
                    </a:p>
                  </a:txBody>
                  <a:tcPr/>
                </a:tc>
                <a:extLst>
                  <a:ext uri="{0D108BD9-81ED-4DB2-BD59-A6C34878D82A}">
                    <a16:rowId xmlns:a16="http://schemas.microsoft.com/office/drawing/2014/main" val="3698798874"/>
                  </a:ext>
                </a:extLst>
              </a:tr>
            </a:tbl>
          </a:graphicData>
        </a:graphic>
      </p:graphicFrame>
    </p:spTree>
    <p:extLst>
      <p:ext uri="{BB962C8B-B14F-4D97-AF65-F5344CB8AC3E}">
        <p14:creationId xmlns:p14="http://schemas.microsoft.com/office/powerpoint/2010/main" val="1502084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86-0681-4B77-ACE7-B721EA12426C}"/>
              </a:ext>
            </a:extLst>
          </p:cNvPr>
          <p:cNvSpPr>
            <a:spLocks noGrp="1"/>
          </p:cNvSpPr>
          <p:nvPr>
            <p:ph type="title"/>
          </p:nvPr>
        </p:nvSpPr>
        <p:spPr>
          <a:xfrm>
            <a:off x="3930358" y="241676"/>
            <a:ext cx="4352778" cy="704020"/>
          </a:xfrm>
          <a:solidFill>
            <a:schemeClr val="accent1">
              <a:lumMod val="60000"/>
              <a:lumOff val="40000"/>
            </a:schemeClr>
          </a:solidFill>
        </p:spPr>
        <p:txBody>
          <a:bodyPr/>
          <a:lstStyle/>
          <a:p>
            <a:r>
              <a:rPr lang="en-US" dirty="0"/>
              <a:t>Planning activity</a:t>
            </a:r>
            <a:endParaRPr lang="en-GB" dirty="0"/>
          </a:p>
        </p:txBody>
      </p:sp>
      <p:graphicFrame>
        <p:nvGraphicFramePr>
          <p:cNvPr id="7" name="Table 7">
            <a:extLst>
              <a:ext uri="{FF2B5EF4-FFF2-40B4-BE49-F238E27FC236}">
                <a16:creationId xmlns:a16="http://schemas.microsoft.com/office/drawing/2014/main" id="{FDC46825-8E44-415E-A4CA-857E7A204397}"/>
              </a:ext>
            </a:extLst>
          </p:cNvPr>
          <p:cNvGraphicFramePr>
            <a:graphicFrameLocks noGrp="1"/>
          </p:cNvGraphicFramePr>
          <p:nvPr>
            <p:extLst>
              <p:ext uri="{D42A27DB-BD31-4B8C-83A1-F6EECF244321}">
                <p14:modId xmlns:p14="http://schemas.microsoft.com/office/powerpoint/2010/main" val="3844343181"/>
              </p:ext>
            </p:extLst>
          </p:nvPr>
        </p:nvGraphicFramePr>
        <p:xfrm>
          <a:off x="172672" y="1034498"/>
          <a:ext cx="11868150" cy="4789004"/>
        </p:xfrm>
        <a:graphic>
          <a:graphicData uri="http://schemas.openxmlformats.org/drawingml/2006/table">
            <a:tbl>
              <a:tblPr firstRow="1" bandRow="1">
                <a:tableStyleId>{5940675A-B579-460E-94D1-54222C63F5DA}</a:tableStyleId>
              </a:tblPr>
              <a:tblGrid>
                <a:gridCol w="3237929">
                  <a:extLst>
                    <a:ext uri="{9D8B030D-6E8A-4147-A177-3AD203B41FA5}">
                      <a16:colId xmlns:a16="http://schemas.microsoft.com/office/drawing/2014/main" val="2416868986"/>
                    </a:ext>
                  </a:extLst>
                </a:gridCol>
                <a:gridCol w="4516483">
                  <a:extLst>
                    <a:ext uri="{9D8B030D-6E8A-4147-A177-3AD203B41FA5}">
                      <a16:colId xmlns:a16="http://schemas.microsoft.com/office/drawing/2014/main" val="1980542539"/>
                    </a:ext>
                  </a:extLst>
                </a:gridCol>
                <a:gridCol w="4113738">
                  <a:extLst>
                    <a:ext uri="{9D8B030D-6E8A-4147-A177-3AD203B41FA5}">
                      <a16:colId xmlns:a16="http://schemas.microsoft.com/office/drawing/2014/main" val="1179353500"/>
                    </a:ext>
                  </a:extLst>
                </a:gridCol>
              </a:tblGrid>
              <a:tr h="877014">
                <a:tc>
                  <a:txBody>
                    <a:bodyPr/>
                    <a:lstStyle/>
                    <a:p>
                      <a:pPr algn="ctr"/>
                      <a:r>
                        <a:rPr lang="en-US" sz="3200" dirty="0"/>
                        <a:t>World War 2 </a:t>
                      </a:r>
                      <a:endParaRPr lang="en-GB" sz="3200" dirty="0"/>
                    </a:p>
                  </a:txBody>
                  <a:tcPr/>
                </a:tc>
                <a:tc>
                  <a:txBody>
                    <a:bodyPr/>
                    <a:lstStyle/>
                    <a:p>
                      <a:pPr algn="ctr"/>
                      <a:r>
                        <a:rPr lang="en-US" sz="3200" dirty="0"/>
                        <a:t>Ancient Greece </a:t>
                      </a:r>
                      <a:endParaRPr lang="en-GB" sz="3200" dirty="0"/>
                    </a:p>
                  </a:txBody>
                  <a:tcPr/>
                </a:tc>
                <a:tc>
                  <a:txBody>
                    <a:bodyPr/>
                    <a:lstStyle/>
                    <a:p>
                      <a:pPr algn="ctr"/>
                      <a:r>
                        <a:rPr lang="en-US" sz="3200" dirty="0"/>
                        <a:t>Anglo Saxons</a:t>
                      </a:r>
                      <a:endParaRPr lang="en-GB" sz="3200" dirty="0"/>
                    </a:p>
                  </a:txBody>
                  <a:tcPr/>
                </a:tc>
                <a:extLst>
                  <a:ext uri="{0D108BD9-81ED-4DB2-BD59-A6C34878D82A}">
                    <a16:rowId xmlns:a16="http://schemas.microsoft.com/office/drawing/2014/main" val="890731564"/>
                  </a:ext>
                </a:extLst>
              </a:tr>
              <a:tr h="1007470">
                <a:tc>
                  <a:txBody>
                    <a:bodyPr/>
                    <a:lstStyle/>
                    <a:p>
                      <a:pPr algn="ctr"/>
                      <a:r>
                        <a:rPr lang="en-US" sz="3200" dirty="0"/>
                        <a:t>Living things and their habitats </a:t>
                      </a:r>
                      <a:endParaRPr lang="en-GB" sz="3200" dirty="0"/>
                    </a:p>
                  </a:txBody>
                  <a:tcPr/>
                </a:tc>
                <a:tc>
                  <a:txBody>
                    <a:bodyPr/>
                    <a:lstStyle/>
                    <a:p>
                      <a:pPr algn="ctr"/>
                      <a:r>
                        <a:rPr lang="en-US" sz="3200" dirty="0"/>
                        <a:t>The Romans </a:t>
                      </a:r>
                      <a:endParaRPr lang="en-GB" sz="3200" dirty="0"/>
                    </a:p>
                  </a:txBody>
                  <a:tcPr/>
                </a:tc>
                <a:tc>
                  <a:txBody>
                    <a:bodyPr/>
                    <a:lstStyle/>
                    <a:p>
                      <a:pPr algn="ctr"/>
                      <a:r>
                        <a:rPr lang="en-US" sz="3200" dirty="0"/>
                        <a:t>Victorians  </a:t>
                      </a:r>
                      <a:endParaRPr lang="en-GB" sz="3200" dirty="0"/>
                    </a:p>
                  </a:txBody>
                  <a:tcPr/>
                </a:tc>
                <a:extLst>
                  <a:ext uri="{0D108BD9-81ED-4DB2-BD59-A6C34878D82A}">
                    <a16:rowId xmlns:a16="http://schemas.microsoft.com/office/drawing/2014/main" val="3698798874"/>
                  </a:ext>
                </a:extLst>
              </a:tr>
              <a:tr h="889195">
                <a:tc>
                  <a:txBody>
                    <a:bodyPr/>
                    <a:lstStyle/>
                    <a:p>
                      <a:pPr algn="ctr"/>
                      <a:r>
                        <a:rPr lang="en-US" sz="3200" dirty="0"/>
                        <a:t>Electricity </a:t>
                      </a:r>
                      <a:endParaRPr lang="en-GB" sz="3200" dirty="0"/>
                    </a:p>
                  </a:txBody>
                  <a:tcPr/>
                </a:tc>
                <a:tc>
                  <a:txBody>
                    <a:bodyPr/>
                    <a:lstStyle/>
                    <a:p>
                      <a:pPr algn="ctr"/>
                      <a:r>
                        <a:rPr lang="en-US" sz="3200" dirty="0"/>
                        <a:t>Rocks, fossils and soil </a:t>
                      </a:r>
                      <a:endParaRPr lang="en-GB" sz="3200" dirty="0"/>
                    </a:p>
                  </a:txBody>
                  <a:tcPr/>
                </a:tc>
                <a:tc>
                  <a:txBody>
                    <a:bodyPr/>
                    <a:lstStyle/>
                    <a:p>
                      <a:pPr algn="ctr"/>
                      <a:r>
                        <a:rPr lang="en-US" sz="3200" dirty="0"/>
                        <a:t>Rainforest </a:t>
                      </a:r>
                      <a:endParaRPr lang="en-GB" sz="3200" dirty="0"/>
                    </a:p>
                  </a:txBody>
                  <a:tcPr/>
                </a:tc>
                <a:extLst>
                  <a:ext uri="{0D108BD9-81ED-4DB2-BD59-A6C34878D82A}">
                    <a16:rowId xmlns:a16="http://schemas.microsoft.com/office/drawing/2014/main" val="3834896902"/>
                  </a:ext>
                </a:extLst>
              </a:tr>
              <a:tr h="889195">
                <a:tc>
                  <a:txBody>
                    <a:bodyPr/>
                    <a:lstStyle/>
                    <a:p>
                      <a:pPr algn="ctr"/>
                      <a:r>
                        <a:rPr lang="en-US" sz="3200" dirty="0"/>
                        <a:t>Guy Fawkes</a:t>
                      </a:r>
                      <a:endParaRPr lang="en-GB" sz="3200" dirty="0"/>
                    </a:p>
                  </a:txBody>
                  <a:tcPr/>
                </a:tc>
                <a:tc>
                  <a:txBody>
                    <a:bodyPr/>
                    <a:lstStyle/>
                    <a:p>
                      <a:pPr algn="ctr"/>
                      <a:r>
                        <a:rPr lang="en-US" sz="3200" dirty="0"/>
                        <a:t>Explorers</a:t>
                      </a:r>
                      <a:endParaRPr lang="en-GB" sz="3200" dirty="0"/>
                    </a:p>
                  </a:txBody>
                  <a:tcPr/>
                </a:tc>
                <a:tc>
                  <a:txBody>
                    <a:bodyPr/>
                    <a:lstStyle/>
                    <a:p>
                      <a:pPr algn="ctr"/>
                      <a:r>
                        <a:rPr lang="en-US" sz="3200" dirty="0"/>
                        <a:t>Antarctica</a:t>
                      </a:r>
                      <a:endParaRPr lang="en-GB" sz="3200" dirty="0"/>
                    </a:p>
                  </a:txBody>
                  <a:tcPr/>
                </a:tc>
                <a:extLst>
                  <a:ext uri="{0D108BD9-81ED-4DB2-BD59-A6C34878D82A}">
                    <a16:rowId xmlns:a16="http://schemas.microsoft.com/office/drawing/2014/main" val="2992485400"/>
                  </a:ext>
                </a:extLst>
              </a:tr>
              <a:tr h="889195">
                <a:tc>
                  <a:txBody>
                    <a:bodyPr/>
                    <a:lstStyle/>
                    <a:p>
                      <a:pPr algn="ctr"/>
                      <a:r>
                        <a:rPr lang="en-US" sz="3200" dirty="0"/>
                        <a:t>America </a:t>
                      </a:r>
                      <a:endParaRPr lang="en-GB" sz="3200" dirty="0"/>
                    </a:p>
                  </a:txBody>
                  <a:tcPr/>
                </a:tc>
                <a:tc>
                  <a:txBody>
                    <a:bodyPr/>
                    <a:lstStyle/>
                    <a:p>
                      <a:pPr algn="ctr"/>
                      <a:r>
                        <a:rPr lang="en-US" sz="3200" dirty="0"/>
                        <a:t>Biomes</a:t>
                      </a:r>
                      <a:endParaRPr lang="en-GB" sz="3200" dirty="0"/>
                    </a:p>
                  </a:txBody>
                  <a:tcPr/>
                </a:tc>
                <a:tc>
                  <a:txBody>
                    <a:bodyPr/>
                    <a:lstStyle/>
                    <a:p>
                      <a:pPr algn="ctr"/>
                      <a:r>
                        <a:rPr lang="en-US" sz="3200" dirty="0"/>
                        <a:t>Earthquakes and Volcanoes</a:t>
                      </a:r>
                      <a:endParaRPr lang="en-GB" sz="3200" dirty="0"/>
                    </a:p>
                  </a:txBody>
                  <a:tcPr/>
                </a:tc>
                <a:extLst>
                  <a:ext uri="{0D108BD9-81ED-4DB2-BD59-A6C34878D82A}">
                    <a16:rowId xmlns:a16="http://schemas.microsoft.com/office/drawing/2014/main" val="1564412356"/>
                  </a:ext>
                </a:extLst>
              </a:tr>
            </a:tbl>
          </a:graphicData>
        </a:graphic>
      </p:graphicFrame>
    </p:spTree>
    <p:extLst>
      <p:ext uri="{BB962C8B-B14F-4D97-AF65-F5344CB8AC3E}">
        <p14:creationId xmlns:p14="http://schemas.microsoft.com/office/powerpoint/2010/main" val="2792449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90312-27D5-5FC0-05ED-9D23C2285115}"/>
              </a:ext>
            </a:extLst>
          </p:cNvPr>
          <p:cNvPicPr>
            <a:picLocks noChangeAspect="1"/>
          </p:cNvPicPr>
          <p:nvPr/>
        </p:nvPicPr>
        <p:blipFill>
          <a:blip r:embed="rId2"/>
          <a:stretch>
            <a:fillRect/>
          </a:stretch>
        </p:blipFill>
        <p:spPr>
          <a:xfrm>
            <a:off x="1142776" y="0"/>
            <a:ext cx="10001474" cy="6057900"/>
          </a:xfrm>
          <a:prstGeom prst="rect">
            <a:avLst/>
          </a:prstGeom>
        </p:spPr>
      </p:pic>
    </p:spTree>
    <p:extLst>
      <p:ext uri="{BB962C8B-B14F-4D97-AF65-F5344CB8AC3E}">
        <p14:creationId xmlns:p14="http://schemas.microsoft.com/office/powerpoint/2010/main" val="2071935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86-0681-4B77-ACE7-B721EA12426C}"/>
              </a:ext>
            </a:extLst>
          </p:cNvPr>
          <p:cNvSpPr>
            <a:spLocks noGrp="1"/>
          </p:cNvSpPr>
          <p:nvPr>
            <p:ph type="title"/>
          </p:nvPr>
        </p:nvSpPr>
        <p:spPr>
          <a:xfrm>
            <a:off x="3930358" y="336357"/>
            <a:ext cx="4352778" cy="704020"/>
          </a:xfrm>
          <a:solidFill>
            <a:schemeClr val="accent1">
              <a:lumMod val="60000"/>
              <a:lumOff val="40000"/>
            </a:schemeClr>
          </a:solidFill>
        </p:spPr>
        <p:txBody>
          <a:bodyPr/>
          <a:lstStyle/>
          <a:p>
            <a:r>
              <a:rPr lang="en-US" dirty="0"/>
              <a:t>Planning activity</a:t>
            </a:r>
            <a:endParaRPr lang="en-GB" dirty="0"/>
          </a:p>
        </p:txBody>
      </p:sp>
      <p:graphicFrame>
        <p:nvGraphicFramePr>
          <p:cNvPr id="3" name="Diagram 2">
            <a:extLst>
              <a:ext uri="{FF2B5EF4-FFF2-40B4-BE49-F238E27FC236}">
                <a16:creationId xmlns:a16="http://schemas.microsoft.com/office/drawing/2014/main" id="{F7DBD545-B0B3-4C28-B313-61F57131F0B1}"/>
              </a:ext>
            </a:extLst>
          </p:cNvPr>
          <p:cNvGraphicFramePr/>
          <p:nvPr>
            <p:extLst>
              <p:ext uri="{D42A27DB-BD31-4B8C-83A1-F6EECF244321}">
                <p14:modId xmlns:p14="http://schemas.microsoft.com/office/powerpoint/2010/main" val="117997848"/>
              </p:ext>
            </p:extLst>
          </p:nvPr>
        </p:nvGraphicFramePr>
        <p:xfrm>
          <a:off x="225287" y="569843"/>
          <a:ext cx="11860696" cy="3435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C953C19-71DC-401E-A4AC-15F0A0EC509A}"/>
              </a:ext>
            </a:extLst>
          </p:cNvPr>
          <p:cNvGraphicFramePr/>
          <p:nvPr>
            <p:extLst>
              <p:ext uri="{D42A27DB-BD31-4B8C-83A1-F6EECF244321}">
                <p14:modId xmlns:p14="http://schemas.microsoft.com/office/powerpoint/2010/main" val="902189926"/>
              </p:ext>
            </p:extLst>
          </p:nvPr>
        </p:nvGraphicFramePr>
        <p:xfrm>
          <a:off x="106017" y="3074504"/>
          <a:ext cx="11860696" cy="35627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9AF1339D-3577-4E11-A19C-0DC0EDDEF99F}"/>
              </a:ext>
            </a:extLst>
          </p:cNvPr>
          <p:cNvSpPr txBox="1"/>
          <p:nvPr/>
        </p:nvSpPr>
        <p:spPr>
          <a:xfrm>
            <a:off x="225287" y="3326296"/>
            <a:ext cx="11396870" cy="523220"/>
          </a:xfrm>
          <a:prstGeom prst="rect">
            <a:avLst/>
          </a:prstGeom>
          <a:solidFill>
            <a:schemeClr val="accent4">
              <a:lumMod val="40000"/>
              <a:lumOff val="60000"/>
            </a:schemeClr>
          </a:solidFill>
          <a:ln w="57150">
            <a:solidFill>
              <a:schemeClr val="tx1"/>
            </a:solidFill>
          </a:ln>
        </p:spPr>
        <p:txBody>
          <a:bodyPr wrap="square" rtlCol="0">
            <a:spAutoFit/>
          </a:bodyPr>
          <a:lstStyle/>
          <a:p>
            <a:pPr algn="ctr"/>
            <a:r>
              <a:rPr lang="en-US" sz="2800" dirty="0"/>
              <a:t>What do I want my children to learn ? How will they learn this?</a:t>
            </a:r>
            <a:endParaRPr lang="en-GB" sz="2800" dirty="0"/>
          </a:p>
        </p:txBody>
      </p:sp>
    </p:spTree>
    <p:extLst>
      <p:ext uri="{BB962C8B-B14F-4D97-AF65-F5344CB8AC3E}">
        <p14:creationId xmlns:p14="http://schemas.microsoft.com/office/powerpoint/2010/main" val="2604377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0B49CE4-1755-D665-FF72-3D6BB8E368AA}"/>
              </a:ext>
            </a:extLst>
          </p:cNvPr>
          <p:cNvGraphicFramePr>
            <a:graphicFrameLocks noGrp="1"/>
          </p:cNvGraphicFramePr>
          <p:nvPr/>
        </p:nvGraphicFramePr>
        <p:xfrm>
          <a:off x="272955" y="419415"/>
          <a:ext cx="11723426" cy="5219840"/>
        </p:xfrm>
        <a:graphic>
          <a:graphicData uri="http://schemas.openxmlformats.org/drawingml/2006/table">
            <a:tbl>
              <a:tblPr firstRow="1" bandRow="1">
                <a:tableStyleId>{5940675A-B579-460E-94D1-54222C63F5DA}</a:tableStyleId>
              </a:tblPr>
              <a:tblGrid>
                <a:gridCol w="3907809">
                  <a:extLst>
                    <a:ext uri="{9D8B030D-6E8A-4147-A177-3AD203B41FA5}">
                      <a16:colId xmlns:a16="http://schemas.microsoft.com/office/drawing/2014/main" val="3207299645"/>
                    </a:ext>
                  </a:extLst>
                </a:gridCol>
                <a:gridCol w="1953904">
                  <a:extLst>
                    <a:ext uri="{9D8B030D-6E8A-4147-A177-3AD203B41FA5}">
                      <a16:colId xmlns:a16="http://schemas.microsoft.com/office/drawing/2014/main" val="1568102982"/>
                    </a:ext>
                  </a:extLst>
                </a:gridCol>
                <a:gridCol w="2074150">
                  <a:extLst>
                    <a:ext uri="{9D8B030D-6E8A-4147-A177-3AD203B41FA5}">
                      <a16:colId xmlns:a16="http://schemas.microsoft.com/office/drawing/2014/main" val="940500799"/>
                    </a:ext>
                  </a:extLst>
                </a:gridCol>
                <a:gridCol w="3787563">
                  <a:extLst>
                    <a:ext uri="{9D8B030D-6E8A-4147-A177-3AD203B41FA5}">
                      <a16:colId xmlns:a16="http://schemas.microsoft.com/office/drawing/2014/main" val="3631818824"/>
                    </a:ext>
                  </a:extLst>
                </a:gridCol>
              </a:tblGrid>
              <a:tr h="508633">
                <a:tc gridSpan="2">
                  <a:txBody>
                    <a:bodyPr/>
                    <a:lstStyle/>
                    <a:p>
                      <a:pPr algn="l"/>
                      <a:r>
                        <a:rPr lang="en-US" dirty="0"/>
                        <a:t>Year group:</a:t>
                      </a:r>
                    </a:p>
                  </a:txBody>
                  <a:tcPr/>
                </a:tc>
                <a:tc hMerge="1">
                  <a:txBody>
                    <a:bodyPr/>
                    <a:lstStyle/>
                    <a:p>
                      <a:pPr algn="ctr"/>
                      <a:r>
                        <a:rPr lang="en-US" dirty="0"/>
                        <a:t>Topic </a:t>
                      </a:r>
                      <a:endParaRPr lang="en-GB" dirty="0"/>
                    </a:p>
                  </a:txBody>
                  <a:tcPr/>
                </a:tc>
                <a:tc gridSpan="2">
                  <a:txBody>
                    <a:bodyPr/>
                    <a:lstStyle/>
                    <a:p>
                      <a:pPr algn="l"/>
                      <a:r>
                        <a:rPr lang="en-US" dirty="0"/>
                        <a:t>Theme:</a:t>
                      </a:r>
                      <a:endParaRPr lang="en-GB" dirty="0"/>
                    </a:p>
                  </a:txBody>
                  <a:tcPr/>
                </a:tc>
                <a:tc hMerge="1">
                  <a:txBody>
                    <a:bodyPr/>
                    <a:lstStyle/>
                    <a:p>
                      <a:pPr algn="ctr"/>
                      <a:endParaRPr lang="en-GB" dirty="0"/>
                    </a:p>
                  </a:txBody>
                  <a:tcPr/>
                </a:tc>
                <a:extLst>
                  <a:ext uri="{0D108BD9-81ED-4DB2-BD59-A6C34878D82A}">
                    <a16:rowId xmlns:a16="http://schemas.microsoft.com/office/drawing/2014/main" val="2831258972"/>
                  </a:ext>
                </a:extLst>
              </a:tr>
              <a:tr h="504967">
                <a:tc>
                  <a:txBody>
                    <a:bodyPr/>
                    <a:lstStyle/>
                    <a:p>
                      <a:pPr algn="ctr"/>
                      <a:r>
                        <a:rPr lang="en-US" dirty="0"/>
                        <a:t>Artists and artwork / Designers </a:t>
                      </a:r>
                      <a:endParaRPr lang="en-GB" dirty="0"/>
                    </a:p>
                  </a:txBody>
                  <a:tcPr/>
                </a:tc>
                <a:tc gridSpan="2">
                  <a:txBody>
                    <a:bodyPr/>
                    <a:lstStyle/>
                    <a:p>
                      <a:pPr algn="ctr"/>
                      <a:r>
                        <a:rPr lang="en-US" dirty="0"/>
                        <a:t>Skills </a:t>
                      </a:r>
                      <a:endParaRPr lang="en-GB" dirty="0"/>
                    </a:p>
                  </a:txBody>
                  <a:tcPr/>
                </a:tc>
                <a:tc hMerge="1">
                  <a:txBody>
                    <a:bodyPr/>
                    <a:lstStyle/>
                    <a:p>
                      <a:endParaRPr lang="en-GB"/>
                    </a:p>
                  </a:txBody>
                  <a:tcPr/>
                </a:tc>
                <a:tc>
                  <a:txBody>
                    <a:bodyPr/>
                    <a:lstStyle/>
                    <a:p>
                      <a:pPr algn="ctr"/>
                      <a:r>
                        <a:rPr lang="en-US" dirty="0"/>
                        <a:t>Outcomes </a:t>
                      </a:r>
                      <a:endParaRPr lang="en-GB" dirty="0"/>
                    </a:p>
                  </a:txBody>
                  <a:tcPr/>
                </a:tc>
                <a:extLst>
                  <a:ext uri="{0D108BD9-81ED-4DB2-BD59-A6C34878D82A}">
                    <a16:rowId xmlns:a16="http://schemas.microsoft.com/office/drawing/2014/main" val="2853076768"/>
                  </a:ext>
                </a:extLst>
              </a:tr>
              <a:tr h="1711741">
                <a:tc>
                  <a:txBody>
                    <a:bodyPr/>
                    <a:lstStyle/>
                    <a:p>
                      <a:pPr algn="ctr"/>
                      <a:endParaRPr lang="en-GB" dirty="0"/>
                    </a:p>
                  </a:txBody>
                  <a:tcPr/>
                </a:tc>
                <a:tc gridSpan="2">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GB" dirty="0"/>
                    </a:p>
                  </a:txBody>
                  <a:tcPr/>
                </a:tc>
                <a:tc hMerge="1">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2203925543"/>
                  </a:ext>
                </a:extLst>
              </a:tr>
            </a:tbl>
          </a:graphicData>
        </a:graphic>
      </p:graphicFrame>
    </p:spTree>
    <p:extLst>
      <p:ext uri="{BB962C8B-B14F-4D97-AF65-F5344CB8AC3E}">
        <p14:creationId xmlns:p14="http://schemas.microsoft.com/office/powerpoint/2010/main" val="317663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is Drawing Important?">
            <a:hlinkClick r:id="" action="ppaction://media"/>
            <a:extLst>
              <a:ext uri="{FF2B5EF4-FFF2-40B4-BE49-F238E27FC236}">
                <a16:creationId xmlns:a16="http://schemas.microsoft.com/office/drawing/2014/main" id="{1788651F-4A3E-4481-977B-0CCCB7BFF301}"/>
              </a:ext>
            </a:extLst>
          </p:cNvPr>
          <p:cNvPicPr>
            <a:picLocks noRot="1" noChangeAspect="1"/>
          </p:cNvPicPr>
          <p:nvPr>
            <a:videoFile r:link="rId1"/>
          </p:nvPr>
        </p:nvPicPr>
        <p:blipFill>
          <a:blip r:embed="rId3"/>
          <a:stretch>
            <a:fillRect/>
          </a:stretch>
        </p:blipFill>
        <p:spPr>
          <a:xfrm>
            <a:off x="1353931" y="511590"/>
            <a:ext cx="8929756" cy="5045312"/>
          </a:xfrm>
          <a:prstGeom prst="rect">
            <a:avLst/>
          </a:prstGeom>
        </p:spPr>
      </p:pic>
    </p:spTree>
    <p:extLst>
      <p:ext uri="{BB962C8B-B14F-4D97-AF65-F5344CB8AC3E}">
        <p14:creationId xmlns:p14="http://schemas.microsoft.com/office/powerpoint/2010/main" val="152618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F2A3-7A3E-4227-A16C-56582B81316E}"/>
              </a:ext>
            </a:extLst>
          </p:cNvPr>
          <p:cNvSpPr>
            <a:spLocks noGrp="1"/>
          </p:cNvSpPr>
          <p:nvPr>
            <p:ph type="title"/>
          </p:nvPr>
        </p:nvSpPr>
        <p:spPr>
          <a:xfrm>
            <a:off x="838200" y="365125"/>
            <a:ext cx="10515600" cy="1013101"/>
          </a:xfrm>
          <a:solidFill>
            <a:schemeClr val="accent1"/>
          </a:solidFill>
        </p:spPr>
        <p:txBody>
          <a:bodyPr/>
          <a:lstStyle/>
          <a:p>
            <a:r>
              <a:rPr lang="en-US" dirty="0"/>
              <a:t>The Theory behind the practice </a:t>
            </a:r>
            <a:endParaRPr lang="en-GB" dirty="0"/>
          </a:p>
        </p:txBody>
      </p:sp>
      <p:sp>
        <p:nvSpPr>
          <p:cNvPr id="5" name="TextBox 4">
            <a:extLst>
              <a:ext uri="{FF2B5EF4-FFF2-40B4-BE49-F238E27FC236}">
                <a16:creationId xmlns:a16="http://schemas.microsoft.com/office/drawing/2014/main" id="{B134F1CA-66DD-4B8F-9E83-DCA5E6A337EC}"/>
              </a:ext>
            </a:extLst>
          </p:cNvPr>
          <p:cNvSpPr txBox="1"/>
          <p:nvPr/>
        </p:nvSpPr>
        <p:spPr>
          <a:xfrm>
            <a:off x="1696278" y="1545392"/>
            <a:ext cx="8305800" cy="369332"/>
          </a:xfrm>
          <a:custGeom>
            <a:avLst/>
            <a:gdLst>
              <a:gd name="connsiteX0" fmla="*/ 0 w 8305800"/>
              <a:gd name="connsiteY0" fmla="*/ 0 h 369332"/>
              <a:gd name="connsiteX1" fmla="*/ 775208 w 8305800"/>
              <a:gd name="connsiteY1" fmla="*/ 0 h 369332"/>
              <a:gd name="connsiteX2" fmla="*/ 1301242 w 8305800"/>
              <a:gd name="connsiteY2" fmla="*/ 0 h 369332"/>
              <a:gd name="connsiteX3" fmla="*/ 1910334 w 8305800"/>
              <a:gd name="connsiteY3" fmla="*/ 0 h 369332"/>
              <a:gd name="connsiteX4" fmla="*/ 2436368 w 8305800"/>
              <a:gd name="connsiteY4" fmla="*/ 0 h 369332"/>
              <a:gd name="connsiteX5" fmla="*/ 2962402 w 8305800"/>
              <a:gd name="connsiteY5" fmla="*/ 0 h 369332"/>
              <a:gd name="connsiteX6" fmla="*/ 3488436 w 8305800"/>
              <a:gd name="connsiteY6" fmla="*/ 0 h 369332"/>
              <a:gd name="connsiteX7" fmla="*/ 4097528 w 8305800"/>
              <a:gd name="connsiteY7" fmla="*/ 0 h 369332"/>
              <a:gd name="connsiteX8" fmla="*/ 4706620 w 8305800"/>
              <a:gd name="connsiteY8" fmla="*/ 0 h 369332"/>
              <a:gd name="connsiteX9" fmla="*/ 5149596 w 8305800"/>
              <a:gd name="connsiteY9" fmla="*/ 0 h 369332"/>
              <a:gd name="connsiteX10" fmla="*/ 5841746 w 8305800"/>
              <a:gd name="connsiteY10" fmla="*/ 0 h 369332"/>
              <a:gd name="connsiteX11" fmla="*/ 6367780 w 8305800"/>
              <a:gd name="connsiteY11" fmla="*/ 0 h 369332"/>
              <a:gd name="connsiteX12" fmla="*/ 6810756 w 8305800"/>
              <a:gd name="connsiteY12" fmla="*/ 0 h 369332"/>
              <a:gd name="connsiteX13" fmla="*/ 7419848 w 8305800"/>
              <a:gd name="connsiteY13" fmla="*/ 0 h 369332"/>
              <a:gd name="connsiteX14" fmla="*/ 8305800 w 8305800"/>
              <a:gd name="connsiteY14" fmla="*/ 0 h 369332"/>
              <a:gd name="connsiteX15" fmla="*/ 8305800 w 8305800"/>
              <a:gd name="connsiteY15" fmla="*/ 369332 h 369332"/>
              <a:gd name="connsiteX16" fmla="*/ 7779766 w 8305800"/>
              <a:gd name="connsiteY16" fmla="*/ 369332 h 369332"/>
              <a:gd name="connsiteX17" fmla="*/ 6921500 w 8305800"/>
              <a:gd name="connsiteY17" fmla="*/ 369332 h 369332"/>
              <a:gd name="connsiteX18" fmla="*/ 6063234 w 8305800"/>
              <a:gd name="connsiteY18" fmla="*/ 369332 h 369332"/>
              <a:gd name="connsiteX19" fmla="*/ 5204968 w 8305800"/>
              <a:gd name="connsiteY19" fmla="*/ 369332 h 369332"/>
              <a:gd name="connsiteX20" fmla="*/ 4346702 w 8305800"/>
              <a:gd name="connsiteY20" fmla="*/ 369332 h 369332"/>
              <a:gd name="connsiteX21" fmla="*/ 3654552 w 8305800"/>
              <a:gd name="connsiteY21" fmla="*/ 369332 h 369332"/>
              <a:gd name="connsiteX22" fmla="*/ 2962402 w 8305800"/>
              <a:gd name="connsiteY22" fmla="*/ 369332 h 369332"/>
              <a:gd name="connsiteX23" fmla="*/ 2519426 w 8305800"/>
              <a:gd name="connsiteY23" fmla="*/ 369332 h 369332"/>
              <a:gd name="connsiteX24" fmla="*/ 1910334 w 8305800"/>
              <a:gd name="connsiteY24" fmla="*/ 369332 h 369332"/>
              <a:gd name="connsiteX25" fmla="*/ 1384300 w 8305800"/>
              <a:gd name="connsiteY25" fmla="*/ 369332 h 369332"/>
              <a:gd name="connsiteX26" fmla="*/ 692150 w 8305800"/>
              <a:gd name="connsiteY26" fmla="*/ 369332 h 369332"/>
              <a:gd name="connsiteX27" fmla="*/ 0 w 8305800"/>
              <a:gd name="connsiteY27" fmla="*/ 369332 h 369332"/>
              <a:gd name="connsiteX28" fmla="*/ 0 w 8305800"/>
              <a:gd name="connsiteY2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05800" h="369332" extrusionOk="0">
                <a:moveTo>
                  <a:pt x="0" y="0"/>
                </a:moveTo>
                <a:cubicBezTo>
                  <a:pt x="290951" y="19929"/>
                  <a:pt x="552576" y="-35592"/>
                  <a:pt x="775208" y="0"/>
                </a:cubicBezTo>
                <a:cubicBezTo>
                  <a:pt x="997840" y="35592"/>
                  <a:pt x="1151384" y="15252"/>
                  <a:pt x="1301242" y="0"/>
                </a:cubicBezTo>
                <a:cubicBezTo>
                  <a:pt x="1451100" y="-15252"/>
                  <a:pt x="1691812" y="-12310"/>
                  <a:pt x="1910334" y="0"/>
                </a:cubicBezTo>
                <a:cubicBezTo>
                  <a:pt x="2128856" y="12310"/>
                  <a:pt x="2173462" y="16066"/>
                  <a:pt x="2436368" y="0"/>
                </a:cubicBezTo>
                <a:cubicBezTo>
                  <a:pt x="2699274" y="-16066"/>
                  <a:pt x="2781470" y="21182"/>
                  <a:pt x="2962402" y="0"/>
                </a:cubicBezTo>
                <a:cubicBezTo>
                  <a:pt x="3143334" y="-21182"/>
                  <a:pt x="3377427" y="-1374"/>
                  <a:pt x="3488436" y="0"/>
                </a:cubicBezTo>
                <a:cubicBezTo>
                  <a:pt x="3599445" y="1374"/>
                  <a:pt x="3800524" y="24813"/>
                  <a:pt x="4097528" y="0"/>
                </a:cubicBezTo>
                <a:cubicBezTo>
                  <a:pt x="4394532" y="-24813"/>
                  <a:pt x="4510564" y="-19020"/>
                  <a:pt x="4706620" y="0"/>
                </a:cubicBezTo>
                <a:cubicBezTo>
                  <a:pt x="4902676" y="19020"/>
                  <a:pt x="4981297" y="280"/>
                  <a:pt x="5149596" y="0"/>
                </a:cubicBezTo>
                <a:cubicBezTo>
                  <a:pt x="5317895" y="-280"/>
                  <a:pt x="5609066" y="-6739"/>
                  <a:pt x="5841746" y="0"/>
                </a:cubicBezTo>
                <a:cubicBezTo>
                  <a:pt x="6074426" y="6739"/>
                  <a:pt x="6137848" y="-1535"/>
                  <a:pt x="6367780" y="0"/>
                </a:cubicBezTo>
                <a:cubicBezTo>
                  <a:pt x="6597712" y="1535"/>
                  <a:pt x="6715126" y="21944"/>
                  <a:pt x="6810756" y="0"/>
                </a:cubicBezTo>
                <a:cubicBezTo>
                  <a:pt x="6906386" y="-21944"/>
                  <a:pt x="7266536" y="-22091"/>
                  <a:pt x="7419848" y="0"/>
                </a:cubicBezTo>
                <a:cubicBezTo>
                  <a:pt x="7573160" y="22091"/>
                  <a:pt x="8075002" y="15511"/>
                  <a:pt x="8305800" y="0"/>
                </a:cubicBezTo>
                <a:cubicBezTo>
                  <a:pt x="8307619" y="137142"/>
                  <a:pt x="8307099" y="215391"/>
                  <a:pt x="8305800" y="369332"/>
                </a:cubicBezTo>
                <a:cubicBezTo>
                  <a:pt x="8156338" y="383721"/>
                  <a:pt x="7908286" y="368721"/>
                  <a:pt x="7779766" y="369332"/>
                </a:cubicBezTo>
                <a:cubicBezTo>
                  <a:pt x="7651246" y="369943"/>
                  <a:pt x="7105628" y="383553"/>
                  <a:pt x="6921500" y="369332"/>
                </a:cubicBezTo>
                <a:cubicBezTo>
                  <a:pt x="6737372" y="355111"/>
                  <a:pt x="6274331" y="332865"/>
                  <a:pt x="6063234" y="369332"/>
                </a:cubicBezTo>
                <a:cubicBezTo>
                  <a:pt x="5852137" y="405799"/>
                  <a:pt x="5448982" y="364820"/>
                  <a:pt x="5204968" y="369332"/>
                </a:cubicBezTo>
                <a:cubicBezTo>
                  <a:pt x="4960954" y="373844"/>
                  <a:pt x="4628077" y="405680"/>
                  <a:pt x="4346702" y="369332"/>
                </a:cubicBezTo>
                <a:cubicBezTo>
                  <a:pt x="4065327" y="332984"/>
                  <a:pt x="3932548" y="385494"/>
                  <a:pt x="3654552" y="369332"/>
                </a:cubicBezTo>
                <a:cubicBezTo>
                  <a:pt x="3376556" y="353171"/>
                  <a:pt x="3160022" y="348147"/>
                  <a:pt x="2962402" y="369332"/>
                </a:cubicBezTo>
                <a:cubicBezTo>
                  <a:pt x="2764782" y="390518"/>
                  <a:pt x="2664426" y="355392"/>
                  <a:pt x="2519426" y="369332"/>
                </a:cubicBezTo>
                <a:cubicBezTo>
                  <a:pt x="2374426" y="383272"/>
                  <a:pt x="2177438" y="378520"/>
                  <a:pt x="1910334" y="369332"/>
                </a:cubicBezTo>
                <a:cubicBezTo>
                  <a:pt x="1643230" y="360144"/>
                  <a:pt x="1548318" y="377549"/>
                  <a:pt x="1384300" y="369332"/>
                </a:cubicBezTo>
                <a:cubicBezTo>
                  <a:pt x="1220282" y="361115"/>
                  <a:pt x="1026083" y="380024"/>
                  <a:pt x="692150" y="369332"/>
                </a:cubicBezTo>
                <a:cubicBezTo>
                  <a:pt x="358217" y="358641"/>
                  <a:pt x="238136" y="349252"/>
                  <a:pt x="0" y="369332"/>
                </a:cubicBezTo>
                <a:cubicBezTo>
                  <a:pt x="-6118" y="274775"/>
                  <a:pt x="8954" y="148523"/>
                  <a:pt x="0" y="0"/>
                </a:cubicBezTo>
                <a:close/>
              </a:path>
            </a:pathLst>
          </a:custGeom>
          <a:noFill/>
          <a:ln>
            <a:solidFill>
              <a:schemeClr val="tx1"/>
            </a:solidFill>
            <a:extLst>
              <a:ext uri="{C807C97D-BFC1-408E-A445-0C87EB9F89A2}">
                <ask:lineSketchStyleProps xmlns:ask="http://schemas.microsoft.com/office/drawing/2018/sketchyshapes" xmlns="" sd="418036371">
                  <a:prstGeom prst="rect">
                    <a:avLst/>
                  </a:prstGeom>
                  <ask:type>
                    <ask:lineSketchFreehand/>
                  </ask:type>
                </ask:lineSketchStyleProps>
              </a:ext>
            </a:extLst>
          </a:ln>
        </p:spPr>
        <p:txBody>
          <a:bodyPr wrap="square">
            <a:spAutoFit/>
          </a:bodyPr>
          <a:lstStyle/>
          <a:p>
            <a:r>
              <a:rPr lang="en-US" dirty="0">
                <a:hlinkClick r:id="rId2"/>
              </a:rPr>
              <a:t>Balancing Observational &amp; Experimental Drawing (accessart.org.uk)</a:t>
            </a:r>
            <a:endParaRPr lang="en-GB" dirty="0"/>
          </a:p>
        </p:txBody>
      </p:sp>
      <p:sp>
        <p:nvSpPr>
          <p:cNvPr id="7" name="TextBox 6">
            <a:extLst>
              <a:ext uri="{FF2B5EF4-FFF2-40B4-BE49-F238E27FC236}">
                <a16:creationId xmlns:a16="http://schemas.microsoft.com/office/drawing/2014/main" id="{05E8B3AE-45F3-4A22-976F-6DB37A6D096C}"/>
              </a:ext>
            </a:extLst>
          </p:cNvPr>
          <p:cNvSpPr txBox="1"/>
          <p:nvPr/>
        </p:nvSpPr>
        <p:spPr>
          <a:xfrm>
            <a:off x="0" y="2385464"/>
            <a:ext cx="11913704" cy="1477328"/>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When children (and adults) say they can’t draw, or that their drawing isn’t going well, they are often making that judgement because they imagine drawing is about accurate representation. Drawing is also about experimentation and expression, but to help those who would like to develop observational drawing skills, we need to teach skills in developing how they </a:t>
            </a:r>
            <a:r>
              <a:rPr lang="en-US" b="1" i="1" dirty="0">
                <a:solidFill>
                  <a:srgbClr val="000000"/>
                </a:solidFill>
                <a:effectLst/>
                <a:latin typeface="Open Sans" panose="020B0606030504020204" pitchFamily="34" charset="0"/>
              </a:rPr>
              <a:t>see</a:t>
            </a:r>
            <a:r>
              <a:rPr lang="en-US" b="0" i="1"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the world about them.  Seeing and drawing are so closely linked and we need to help children to slow down and really see, to enable them to draw.</a:t>
            </a:r>
          </a:p>
        </p:txBody>
      </p:sp>
      <p:sp>
        <p:nvSpPr>
          <p:cNvPr id="9" name="TextBox 8">
            <a:extLst>
              <a:ext uri="{FF2B5EF4-FFF2-40B4-BE49-F238E27FC236}">
                <a16:creationId xmlns:a16="http://schemas.microsoft.com/office/drawing/2014/main" id="{E0276EDD-7B48-40FC-A0F8-63AE9FC7F108}"/>
              </a:ext>
            </a:extLst>
          </p:cNvPr>
          <p:cNvSpPr txBox="1"/>
          <p:nvPr/>
        </p:nvSpPr>
        <p:spPr>
          <a:xfrm>
            <a:off x="838200" y="4870030"/>
            <a:ext cx="6122504" cy="369332"/>
          </a:xfrm>
          <a:custGeom>
            <a:avLst/>
            <a:gdLst>
              <a:gd name="connsiteX0" fmla="*/ 0 w 6122504"/>
              <a:gd name="connsiteY0" fmla="*/ 0 h 369332"/>
              <a:gd name="connsiteX1" fmla="*/ 619053 w 6122504"/>
              <a:gd name="connsiteY1" fmla="*/ 0 h 369332"/>
              <a:gd name="connsiteX2" fmla="*/ 1360556 w 6122504"/>
              <a:gd name="connsiteY2" fmla="*/ 0 h 369332"/>
              <a:gd name="connsiteX3" fmla="*/ 2102060 w 6122504"/>
              <a:gd name="connsiteY3" fmla="*/ 0 h 369332"/>
              <a:gd name="connsiteX4" fmla="*/ 2659888 w 6122504"/>
              <a:gd name="connsiteY4" fmla="*/ 0 h 369332"/>
              <a:gd name="connsiteX5" fmla="*/ 3278941 w 6122504"/>
              <a:gd name="connsiteY5" fmla="*/ 0 h 369332"/>
              <a:gd name="connsiteX6" fmla="*/ 4020444 w 6122504"/>
              <a:gd name="connsiteY6" fmla="*/ 0 h 369332"/>
              <a:gd name="connsiteX7" fmla="*/ 4761948 w 6122504"/>
              <a:gd name="connsiteY7" fmla="*/ 0 h 369332"/>
              <a:gd name="connsiteX8" fmla="*/ 5258551 w 6122504"/>
              <a:gd name="connsiteY8" fmla="*/ 0 h 369332"/>
              <a:gd name="connsiteX9" fmla="*/ 6122504 w 6122504"/>
              <a:gd name="connsiteY9" fmla="*/ 0 h 369332"/>
              <a:gd name="connsiteX10" fmla="*/ 6122504 w 6122504"/>
              <a:gd name="connsiteY10" fmla="*/ 369332 h 369332"/>
              <a:gd name="connsiteX11" fmla="*/ 5319776 w 6122504"/>
              <a:gd name="connsiteY11" fmla="*/ 369332 h 369332"/>
              <a:gd name="connsiteX12" fmla="*/ 4823173 w 6122504"/>
              <a:gd name="connsiteY12" fmla="*/ 369332 h 369332"/>
              <a:gd name="connsiteX13" fmla="*/ 4142894 w 6122504"/>
              <a:gd name="connsiteY13" fmla="*/ 369332 h 369332"/>
              <a:gd name="connsiteX14" fmla="*/ 3401391 w 6122504"/>
              <a:gd name="connsiteY14" fmla="*/ 369332 h 369332"/>
              <a:gd name="connsiteX15" fmla="*/ 2598663 w 6122504"/>
              <a:gd name="connsiteY15" fmla="*/ 369332 h 369332"/>
              <a:gd name="connsiteX16" fmla="*/ 2102060 w 6122504"/>
              <a:gd name="connsiteY16" fmla="*/ 369332 h 369332"/>
              <a:gd name="connsiteX17" fmla="*/ 1421781 w 6122504"/>
              <a:gd name="connsiteY17" fmla="*/ 369332 h 369332"/>
              <a:gd name="connsiteX18" fmla="*/ 863953 w 6122504"/>
              <a:gd name="connsiteY18" fmla="*/ 369332 h 369332"/>
              <a:gd name="connsiteX19" fmla="*/ 0 w 6122504"/>
              <a:gd name="connsiteY19" fmla="*/ 369332 h 369332"/>
              <a:gd name="connsiteX20" fmla="*/ 0 w 6122504"/>
              <a:gd name="connsiteY2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22504" h="369332" extrusionOk="0">
                <a:moveTo>
                  <a:pt x="0" y="0"/>
                </a:moveTo>
                <a:cubicBezTo>
                  <a:pt x="189489" y="1842"/>
                  <a:pt x="446774" y="27986"/>
                  <a:pt x="619053" y="0"/>
                </a:cubicBezTo>
                <a:cubicBezTo>
                  <a:pt x="791332" y="-27986"/>
                  <a:pt x="1018025" y="3533"/>
                  <a:pt x="1360556" y="0"/>
                </a:cubicBezTo>
                <a:cubicBezTo>
                  <a:pt x="1703087" y="-3533"/>
                  <a:pt x="1755251" y="-10903"/>
                  <a:pt x="2102060" y="0"/>
                </a:cubicBezTo>
                <a:cubicBezTo>
                  <a:pt x="2448869" y="10903"/>
                  <a:pt x="2480585" y="-24310"/>
                  <a:pt x="2659888" y="0"/>
                </a:cubicBezTo>
                <a:cubicBezTo>
                  <a:pt x="2839191" y="24310"/>
                  <a:pt x="3148635" y="-24450"/>
                  <a:pt x="3278941" y="0"/>
                </a:cubicBezTo>
                <a:cubicBezTo>
                  <a:pt x="3409247" y="24450"/>
                  <a:pt x="3650178" y="32553"/>
                  <a:pt x="4020444" y="0"/>
                </a:cubicBezTo>
                <a:cubicBezTo>
                  <a:pt x="4390710" y="-32553"/>
                  <a:pt x="4509701" y="29975"/>
                  <a:pt x="4761948" y="0"/>
                </a:cubicBezTo>
                <a:cubicBezTo>
                  <a:pt x="5014195" y="-29975"/>
                  <a:pt x="5140425" y="21596"/>
                  <a:pt x="5258551" y="0"/>
                </a:cubicBezTo>
                <a:cubicBezTo>
                  <a:pt x="5376677" y="-21596"/>
                  <a:pt x="5692132" y="-43086"/>
                  <a:pt x="6122504" y="0"/>
                </a:cubicBezTo>
                <a:cubicBezTo>
                  <a:pt x="6138482" y="160406"/>
                  <a:pt x="6131836" y="215356"/>
                  <a:pt x="6122504" y="369332"/>
                </a:cubicBezTo>
                <a:cubicBezTo>
                  <a:pt x="5787516" y="383466"/>
                  <a:pt x="5534017" y="348192"/>
                  <a:pt x="5319776" y="369332"/>
                </a:cubicBezTo>
                <a:cubicBezTo>
                  <a:pt x="5105535" y="390472"/>
                  <a:pt x="5045663" y="346938"/>
                  <a:pt x="4823173" y="369332"/>
                </a:cubicBezTo>
                <a:cubicBezTo>
                  <a:pt x="4600683" y="391726"/>
                  <a:pt x="4402994" y="390862"/>
                  <a:pt x="4142894" y="369332"/>
                </a:cubicBezTo>
                <a:cubicBezTo>
                  <a:pt x="3882794" y="347802"/>
                  <a:pt x="3728377" y="344706"/>
                  <a:pt x="3401391" y="369332"/>
                </a:cubicBezTo>
                <a:cubicBezTo>
                  <a:pt x="3074405" y="393958"/>
                  <a:pt x="2989599" y="350698"/>
                  <a:pt x="2598663" y="369332"/>
                </a:cubicBezTo>
                <a:cubicBezTo>
                  <a:pt x="2207727" y="387966"/>
                  <a:pt x="2225218" y="360143"/>
                  <a:pt x="2102060" y="369332"/>
                </a:cubicBezTo>
                <a:cubicBezTo>
                  <a:pt x="1978902" y="378521"/>
                  <a:pt x="1756868" y="395900"/>
                  <a:pt x="1421781" y="369332"/>
                </a:cubicBezTo>
                <a:cubicBezTo>
                  <a:pt x="1086694" y="342764"/>
                  <a:pt x="1005703" y="379187"/>
                  <a:pt x="863953" y="369332"/>
                </a:cubicBezTo>
                <a:cubicBezTo>
                  <a:pt x="722203" y="359477"/>
                  <a:pt x="206252" y="379525"/>
                  <a:pt x="0" y="369332"/>
                </a:cubicBezTo>
                <a:cubicBezTo>
                  <a:pt x="-6881" y="234787"/>
                  <a:pt x="17274" y="103097"/>
                  <a:pt x="0" y="0"/>
                </a:cubicBezTo>
                <a:close/>
              </a:path>
            </a:pathLst>
          </a:custGeom>
          <a:noFill/>
          <a:ln>
            <a:solidFill>
              <a:schemeClr val="tx1"/>
            </a:solidFill>
            <a:extLst>
              <a:ext uri="{C807C97D-BFC1-408E-A445-0C87EB9F89A2}">
                <ask:lineSketchStyleProps xmlns:ask="http://schemas.microsoft.com/office/drawing/2018/sketchyshapes" xmlns="" sd="2940256454">
                  <a:prstGeom prst="rect">
                    <a:avLst/>
                  </a:prstGeom>
                  <ask:type>
                    <ask:lineSketchFreehand/>
                  </ask:type>
                </ask:lineSketchStyleProps>
              </a:ext>
            </a:extLst>
          </a:ln>
        </p:spPr>
        <p:txBody>
          <a:bodyPr wrap="square">
            <a:spAutoFit/>
          </a:bodyPr>
          <a:lstStyle/>
          <a:p>
            <a:r>
              <a:rPr lang="en-GB" dirty="0">
                <a:hlinkClick r:id="rId3"/>
              </a:rPr>
              <a:t>https://youtu.be/NEIiUs7eg7c</a:t>
            </a:r>
            <a:r>
              <a:rPr lang="en-GB" dirty="0"/>
              <a:t>              Why drawing is crucial </a:t>
            </a:r>
          </a:p>
        </p:txBody>
      </p:sp>
    </p:spTree>
    <p:extLst>
      <p:ext uri="{BB962C8B-B14F-4D97-AF65-F5344CB8AC3E}">
        <p14:creationId xmlns:p14="http://schemas.microsoft.com/office/powerpoint/2010/main" val="3195409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C246-05DB-4CCF-A97E-AEF6D7326E6B}"/>
              </a:ext>
            </a:extLst>
          </p:cNvPr>
          <p:cNvSpPr>
            <a:spLocks noGrp="1"/>
          </p:cNvSpPr>
          <p:nvPr>
            <p:ph type="title"/>
          </p:nvPr>
        </p:nvSpPr>
        <p:spPr>
          <a:xfrm>
            <a:off x="838200" y="365125"/>
            <a:ext cx="10515600" cy="816561"/>
          </a:xfrm>
          <a:solidFill>
            <a:schemeClr val="accent1">
              <a:lumMod val="60000"/>
              <a:lumOff val="40000"/>
            </a:schemeClr>
          </a:solidFill>
        </p:spPr>
        <p:txBody>
          <a:bodyPr/>
          <a:lstStyle/>
          <a:p>
            <a:pPr algn="ctr"/>
            <a:r>
              <a:rPr lang="en-US" dirty="0"/>
              <a:t>Practical – </a:t>
            </a:r>
            <a:r>
              <a:rPr lang="en-US" b="1" dirty="0"/>
              <a:t>fun</a:t>
            </a:r>
            <a:r>
              <a:rPr lang="en-US" dirty="0"/>
              <a:t>damental skills </a:t>
            </a:r>
            <a:endParaRPr lang="en-GB" dirty="0"/>
          </a:p>
        </p:txBody>
      </p:sp>
      <p:pic>
        <p:nvPicPr>
          <p:cNvPr id="3" name="Picture 2">
            <a:extLst>
              <a:ext uri="{FF2B5EF4-FFF2-40B4-BE49-F238E27FC236}">
                <a16:creationId xmlns:a16="http://schemas.microsoft.com/office/drawing/2014/main" id="{4ABAD2B5-744D-447C-95D6-EC337A3AA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 y="1282383"/>
            <a:ext cx="11984356" cy="462011"/>
          </a:xfrm>
          <a:prstGeom prst="rect">
            <a:avLst/>
          </a:prstGeom>
        </p:spPr>
      </p:pic>
      <p:pic>
        <p:nvPicPr>
          <p:cNvPr id="1026" name="Picture 2" descr="See the source image">
            <a:extLst>
              <a:ext uri="{FF2B5EF4-FFF2-40B4-BE49-F238E27FC236}">
                <a16:creationId xmlns:a16="http://schemas.microsoft.com/office/drawing/2014/main" id="{718C1DF1-63E6-4F84-9728-AF27E34E5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1" y="1913696"/>
            <a:ext cx="3958604" cy="366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670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F9FDB-7780-4A86-AE51-E13810AF9E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97" b="7458"/>
          <a:stretch/>
        </p:blipFill>
        <p:spPr>
          <a:xfrm>
            <a:off x="123310" y="1868637"/>
            <a:ext cx="7014302" cy="4272198"/>
          </a:xfrm>
          <a:prstGeom prst="rect">
            <a:avLst/>
          </a:prstGeom>
          <a:ln w="38100">
            <a:solidFill>
              <a:schemeClr val="tx1"/>
            </a:solidFill>
          </a:ln>
        </p:spPr>
      </p:pic>
      <p:pic>
        <p:nvPicPr>
          <p:cNvPr id="6" name="Picture 5">
            <a:extLst>
              <a:ext uri="{FF2B5EF4-FFF2-40B4-BE49-F238E27FC236}">
                <a16:creationId xmlns:a16="http://schemas.microsoft.com/office/drawing/2014/main" id="{5E58E9D2-37C2-4A76-B46C-F5D33F457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535" b="29435"/>
          <a:stretch/>
        </p:blipFill>
        <p:spPr>
          <a:xfrm>
            <a:off x="7104268" y="4004736"/>
            <a:ext cx="4465974" cy="1435363"/>
          </a:xfrm>
          <a:prstGeom prst="rect">
            <a:avLst/>
          </a:prstGeom>
          <a:ln w="38100">
            <a:solidFill>
              <a:schemeClr val="tx1"/>
            </a:solidFill>
          </a:ln>
        </p:spPr>
      </p:pic>
      <p:pic>
        <p:nvPicPr>
          <p:cNvPr id="8" name="Picture 7">
            <a:extLst>
              <a:ext uri="{FF2B5EF4-FFF2-40B4-BE49-F238E27FC236}">
                <a16:creationId xmlns:a16="http://schemas.microsoft.com/office/drawing/2014/main" id="{FCED436C-2257-48FF-A0C2-B9CA72DF1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71087" y="740858"/>
            <a:ext cx="4004323" cy="2990883"/>
          </a:xfrm>
          <a:prstGeom prst="rect">
            <a:avLst/>
          </a:prstGeom>
          <a:ln w="38100">
            <a:solidFill>
              <a:schemeClr val="tx1"/>
            </a:solidFill>
          </a:ln>
        </p:spPr>
      </p:pic>
      <p:pic>
        <p:nvPicPr>
          <p:cNvPr id="10" name="Picture 9">
            <a:extLst>
              <a:ext uri="{FF2B5EF4-FFF2-40B4-BE49-F238E27FC236}">
                <a16:creationId xmlns:a16="http://schemas.microsoft.com/office/drawing/2014/main" id="{C7F9DDCE-00DF-465E-B280-627BC278C5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52" t="28965" b="14001"/>
          <a:stretch/>
        </p:blipFill>
        <p:spPr>
          <a:xfrm>
            <a:off x="4800780" y="567445"/>
            <a:ext cx="4606977" cy="2039050"/>
          </a:xfrm>
          <a:prstGeom prst="rect">
            <a:avLst/>
          </a:prstGeom>
          <a:ln w="38100">
            <a:solidFill>
              <a:schemeClr val="tx1"/>
            </a:solidFill>
          </a:ln>
        </p:spPr>
      </p:pic>
      <p:sp>
        <p:nvSpPr>
          <p:cNvPr id="2" name="TextBox 1">
            <a:extLst>
              <a:ext uri="{FF2B5EF4-FFF2-40B4-BE49-F238E27FC236}">
                <a16:creationId xmlns:a16="http://schemas.microsoft.com/office/drawing/2014/main" id="{34FF0DA5-477A-CD20-A7D7-85A8144F68DE}"/>
              </a:ext>
            </a:extLst>
          </p:cNvPr>
          <p:cNvSpPr txBox="1"/>
          <p:nvPr/>
        </p:nvSpPr>
        <p:spPr>
          <a:xfrm>
            <a:off x="123310" y="395785"/>
            <a:ext cx="4148439" cy="1477328"/>
          </a:xfrm>
          <a:prstGeom prst="rect">
            <a:avLst/>
          </a:prstGeom>
          <a:noFill/>
        </p:spPr>
        <p:txBody>
          <a:bodyPr wrap="square" rtlCol="0">
            <a:spAutoFit/>
          </a:bodyPr>
          <a:lstStyle/>
          <a:p>
            <a:r>
              <a:rPr lang="en-US" dirty="0"/>
              <a:t>Printing </a:t>
            </a:r>
          </a:p>
          <a:p>
            <a:r>
              <a:rPr lang="en-US" dirty="0"/>
              <a:t>Colour theory </a:t>
            </a:r>
          </a:p>
          <a:p>
            <a:r>
              <a:rPr lang="en-US" dirty="0"/>
              <a:t>Drawing </a:t>
            </a:r>
          </a:p>
          <a:p>
            <a:r>
              <a:rPr lang="en-US" dirty="0"/>
              <a:t>Painting </a:t>
            </a:r>
          </a:p>
          <a:p>
            <a:r>
              <a:rPr lang="en-US" dirty="0"/>
              <a:t>Fine motor skills</a:t>
            </a:r>
            <a:endParaRPr lang="en-GB" dirty="0"/>
          </a:p>
        </p:txBody>
      </p:sp>
    </p:spTree>
    <p:extLst>
      <p:ext uri="{BB962C8B-B14F-4D97-AF65-F5344CB8AC3E}">
        <p14:creationId xmlns:p14="http://schemas.microsoft.com/office/powerpoint/2010/main" val="90992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200329"/>
          </a:xfrm>
          <a:prstGeom prst="rect">
            <a:avLst/>
          </a:prstGeom>
          <a:noFill/>
        </p:spPr>
        <p:txBody>
          <a:bodyPr wrap="square" rtlCol="0">
            <a:spAutoFit/>
          </a:bodyPr>
          <a:lstStyle/>
          <a:p>
            <a:pPr>
              <a:spcAft>
                <a:spcPts val="1200"/>
              </a:spcAft>
            </a:pPr>
            <a:r>
              <a:rPr lang="en-GB" sz="2400" b="1" dirty="0">
                <a:solidFill>
                  <a:srgbClr val="002060"/>
                </a:solidFill>
              </a:rPr>
              <a:t>Regular purposeful practice of what has previously been taught can help consolidate learning.</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2.7</a:t>
              </a:r>
            </a:p>
          </p:txBody>
        </p:sp>
      </p:grpSp>
      <p:grpSp>
        <p:nvGrpSpPr>
          <p:cNvPr id="17" name="Group 16"/>
          <p:cNvGrpSpPr/>
          <p:nvPr/>
        </p:nvGrpSpPr>
        <p:grpSpPr>
          <a:xfrm>
            <a:off x="916885" y="3412509"/>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2.8</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2.9</a:t>
              </a:r>
            </a:p>
          </p:txBody>
        </p:sp>
      </p:grpSp>
      <p:sp>
        <p:nvSpPr>
          <p:cNvPr id="27" name="Rectangle 26"/>
          <p:cNvSpPr/>
          <p:nvPr/>
        </p:nvSpPr>
        <p:spPr>
          <a:xfrm>
            <a:off x="7602729" y="1951709"/>
            <a:ext cx="4320000" cy="1569660"/>
          </a:xfrm>
          <a:prstGeom prst="rect">
            <a:avLst/>
          </a:prstGeom>
        </p:spPr>
        <p:txBody>
          <a:bodyPr wrap="square">
            <a:spAutoFit/>
          </a:bodyPr>
          <a:lstStyle/>
          <a:p>
            <a:pPr>
              <a:spcAft>
                <a:spcPts val="1200"/>
              </a:spcAft>
            </a:pPr>
            <a:r>
              <a:rPr lang="en-GB" sz="2400" b="1" dirty="0">
                <a:solidFill>
                  <a:srgbClr val="002060"/>
                </a:solidFill>
              </a:rPr>
              <a:t>Worked examples that take pupils through each step of a new process are also likely to support pupils to learn. </a:t>
            </a:r>
          </a:p>
        </p:txBody>
      </p:sp>
      <p:sp>
        <p:nvSpPr>
          <p:cNvPr id="28" name="Rectangle 27"/>
          <p:cNvSpPr/>
          <p:nvPr/>
        </p:nvSpPr>
        <p:spPr>
          <a:xfrm>
            <a:off x="1688755" y="3344536"/>
            <a:ext cx="4320000" cy="1938992"/>
          </a:xfrm>
          <a:prstGeom prst="rect">
            <a:avLst/>
          </a:prstGeom>
        </p:spPr>
        <p:txBody>
          <a:bodyPr wrap="square">
            <a:spAutoFit/>
          </a:bodyPr>
          <a:lstStyle/>
          <a:p>
            <a:pPr>
              <a:spcAft>
                <a:spcPts val="1200"/>
              </a:spcAft>
            </a:pPr>
            <a:r>
              <a:rPr lang="en-GB" sz="2400" b="1" dirty="0">
                <a:solidFill>
                  <a:srgbClr val="1B1A69"/>
                </a:solidFill>
              </a:rPr>
              <a:t>Requiring children to retrieve information from memory and spacing so that pupils revisit learning after a gap are also likely to strengthen recall.</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How Pupils Learn (TS2)</a:t>
            </a:r>
            <a:endParaRPr lang="en-GB" sz="2800" b="1" dirty="0">
              <a:solidFill>
                <a:srgbClr val="B4B5E2"/>
              </a:solidFill>
              <a:latin typeface="Tw Cen MT" panose="020B0602020104020603" pitchFamily="34" charset="0"/>
            </a:endParaRPr>
          </a:p>
        </p:txBody>
      </p:sp>
    </p:spTree>
    <p:custDataLst>
      <p:tags r:id="rId1"/>
    </p:custDataLst>
    <p:extLst>
      <p:ext uri="{BB962C8B-B14F-4D97-AF65-F5344CB8AC3E}">
        <p14:creationId xmlns:p14="http://schemas.microsoft.com/office/powerpoint/2010/main" val="442326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96D1-5443-ABE8-76F5-5DD618D0E2D1}"/>
              </a:ext>
            </a:extLst>
          </p:cNvPr>
          <p:cNvSpPr>
            <a:spLocks noGrp="1"/>
          </p:cNvSpPr>
          <p:nvPr>
            <p:ph type="title"/>
          </p:nvPr>
        </p:nvSpPr>
        <p:spPr>
          <a:xfrm>
            <a:off x="272955" y="365125"/>
            <a:ext cx="11737075" cy="644809"/>
          </a:xfrm>
          <a:solidFill>
            <a:schemeClr val="accent1">
              <a:lumMod val="40000"/>
              <a:lumOff val="60000"/>
            </a:schemeClr>
          </a:solidFill>
          <a:ln w="38100">
            <a:solidFill>
              <a:schemeClr val="tx1"/>
            </a:solidFill>
          </a:ln>
        </p:spPr>
        <p:txBody>
          <a:bodyPr>
            <a:normAutofit fontScale="90000"/>
          </a:bodyPr>
          <a:lstStyle/>
          <a:p>
            <a:pPr algn="ctr"/>
            <a:r>
              <a:rPr lang="en-US" dirty="0"/>
              <a:t>Lesson </a:t>
            </a:r>
            <a:endParaRPr lang="en-GB" dirty="0"/>
          </a:p>
        </p:txBody>
      </p:sp>
      <p:sp>
        <p:nvSpPr>
          <p:cNvPr id="3" name="TextBox 2">
            <a:extLst>
              <a:ext uri="{FF2B5EF4-FFF2-40B4-BE49-F238E27FC236}">
                <a16:creationId xmlns:a16="http://schemas.microsoft.com/office/drawing/2014/main" id="{9D53006D-D9B5-9285-0992-2DFAAA63C1F1}"/>
              </a:ext>
            </a:extLst>
          </p:cNvPr>
          <p:cNvSpPr txBox="1"/>
          <p:nvPr/>
        </p:nvSpPr>
        <p:spPr>
          <a:xfrm>
            <a:off x="272955" y="1371600"/>
            <a:ext cx="11737075" cy="3477875"/>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n-US" sz="4400" dirty="0"/>
              <a:t>What planning elements can you spot ? </a:t>
            </a:r>
          </a:p>
          <a:p>
            <a:pPr marL="285750" indent="-285750">
              <a:buFont typeface="Arial" panose="020B0604020202020204" pitchFamily="34" charset="0"/>
              <a:buChar char="•"/>
            </a:pPr>
            <a:r>
              <a:rPr lang="en-US" sz="4400" dirty="0"/>
              <a:t>How could you adapt this ?</a:t>
            </a:r>
          </a:p>
          <a:p>
            <a:pPr marL="285750" indent="-285750">
              <a:buFont typeface="Arial" panose="020B0604020202020204" pitchFamily="34" charset="0"/>
              <a:buChar char="•"/>
            </a:pPr>
            <a:r>
              <a:rPr lang="en-US" sz="4400" dirty="0"/>
              <a:t>How can this encompass SEN ? </a:t>
            </a:r>
          </a:p>
          <a:p>
            <a:pPr marL="285750" indent="-285750">
              <a:buFont typeface="Arial" panose="020B0604020202020204" pitchFamily="34" charset="0"/>
              <a:buChar char="•"/>
            </a:pPr>
            <a:r>
              <a:rPr lang="en-US" sz="4400" dirty="0"/>
              <a:t>How does this build upon prior knowledge? </a:t>
            </a:r>
          </a:p>
          <a:p>
            <a:pPr marL="285750" indent="-285750">
              <a:buFont typeface="Arial" panose="020B0604020202020204" pitchFamily="34" charset="0"/>
              <a:buChar char="•"/>
            </a:pPr>
            <a:r>
              <a:rPr lang="en-US" sz="4400" dirty="0"/>
              <a:t>What can be done to take these skills further? </a:t>
            </a:r>
            <a:endParaRPr lang="en-GB" sz="4400" dirty="0"/>
          </a:p>
        </p:txBody>
      </p:sp>
    </p:spTree>
    <p:extLst>
      <p:ext uri="{BB962C8B-B14F-4D97-AF65-F5344CB8AC3E}">
        <p14:creationId xmlns:p14="http://schemas.microsoft.com/office/powerpoint/2010/main" val="4042277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A5A6-CCDC-4144-A166-483998730F77}"/>
              </a:ext>
            </a:extLst>
          </p:cNvPr>
          <p:cNvSpPr>
            <a:spLocks noGrp="1"/>
          </p:cNvSpPr>
          <p:nvPr>
            <p:ph type="ctrTitle"/>
          </p:nvPr>
        </p:nvSpPr>
        <p:spPr>
          <a:xfrm>
            <a:off x="401964" y="379084"/>
            <a:ext cx="11580769" cy="1334322"/>
          </a:xfrm>
          <a:solidFill>
            <a:schemeClr val="accent1">
              <a:lumMod val="20000"/>
              <a:lumOff val="80000"/>
            </a:schemeClr>
          </a:solidFill>
        </p:spPr>
        <p:txBody>
          <a:bodyPr>
            <a:noAutofit/>
          </a:bodyPr>
          <a:lstStyle/>
          <a:p>
            <a:r>
              <a:rPr lang="en-GB" sz="4400" dirty="0">
                <a:latin typeface="Twinkl" pitchFamily="2" charset="0"/>
              </a:rPr>
              <a:t>L.O To explore line, texture and pattern with a pencil to use as a mono print </a:t>
            </a:r>
            <a:endParaRPr lang="en-GB" sz="4400" dirty="0"/>
          </a:p>
        </p:txBody>
      </p:sp>
      <p:sp>
        <p:nvSpPr>
          <p:cNvPr id="3" name="Subtitle 2">
            <a:extLst>
              <a:ext uri="{FF2B5EF4-FFF2-40B4-BE49-F238E27FC236}">
                <a16:creationId xmlns:a16="http://schemas.microsoft.com/office/drawing/2014/main" id="{6FE2D0C7-2173-4B4D-AA81-02CF2BF3D484}"/>
              </a:ext>
            </a:extLst>
          </p:cNvPr>
          <p:cNvSpPr>
            <a:spLocks noGrp="1"/>
          </p:cNvSpPr>
          <p:nvPr>
            <p:ph type="subTitle" idx="1"/>
          </p:nvPr>
        </p:nvSpPr>
        <p:spPr>
          <a:xfrm>
            <a:off x="401964" y="1831450"/>
            <a:ext cx="11580768" cy="1655762"/>
          </a:xfrm>
        </p:spPr>
        <p:txBody>
          <a:bodyPr/>
          <a:lstStyle/>
          <a:p>
            <a:pPr algn="l">
              <a:lnSpc>
                <a:spcPct val="107000"/>
              </a:lnSpc>
              <a:spcAft>
                <a:spcPts val="800"/>
              </a:spcAft>
            </a:pPr>
            <a:r>
              <a:rPr lang="en-GB" dirty="0">
                <a:latin typeface="Twinkl" pitchFamily="2" charset="0"/>
              </a:rPr>
              <a:t>- Hold a pencil and make marks with control.</a:t>
            </a:r>
            <a:endParaRPr lang="en-GB" sz="2000" dirty="0">
              <a:effectLst/>
              <a:latin typeface="Twinkl" pitchFamily="2" charset="0"/>
            </a:endParaRPr>
          </a:p>
          <a:p>
            <a:pPr algn="l">
              <a:lnSpc>
                <a:spcPct val="107000"/>
              </a:lnSpc>
              <a:spcAft>
                <a:spcPts val="800"/>
              </a:spcAft>
            </a:pPr>
            <a:r>
              <a:rPr lang="en-GB" dirty="0">
                <a:latin typeface="Twinkl" pitchFamily="2" charset="0"/>
              </a:rPr>
              <a:t>- Use sketching strokes to draw and add texture, movement and depth</a:t>
            </a:r>
            <a:r>
              <a:rPr lang="en-GB" dirty="0"/>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A9526D27-25BA-27FB-95ED-33BDA680B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2" y="2992374"/>
            <a:ext cx="11984356" cy="462011"/>
          </a:xfrm>
          <a:prstGeom prst="rect">
            <a:avLst/>
          </a:prstGeom>
        </p:spPr>
      </p:pic>
      <p:pic>
        <p:nvPicPr>
          <p:cNvPr id="13" name="Picture 12">
            <a:extLst>
              <a:ext uri="{FF2B5EF4-FFF2-40B4-BE49-F238E27FC236}">
                <a16:creationId xmlns:a16="http://schemas.microsoft.com/office/drawing/2014/main" id="{8833322E-DBF6-67D4-389B-CC61356E47B8}"/>
              </a:ext>
            </a:extLst>
          </p:cNvPr>
          <p:cNvPicPr>
            <a:picLocks noChangeAspect="1"/>
          </p:cNvPicPr>
          <p:nvPr/>
        </p:nvPicPr>
        <p:blipFill>
          <a:blip r:embed="rId3"/>
          <a:stretch>
            <a:fillRect/>
          </a:stretch>
        </p:blipFill>
        <p:spPr>
          <a:xfrm>
            <a:off x="108353" y="3429000"/>
            <a:ext cx="2395323" cy="3251220"/>
          </a:xfrm>
          <a:prstGeom prst="rect">
            <a:avLst/>
          </a:prstGeom>
        </p:spPr>
      </p:pic>
      <p:pic>
        <p:nvPicPr>
          <p:cNvPr id="15" name="Picture 14">
            <a:extLst>
              <a:ext uri="{FF2B5EF4-FFF2-40B4-BE49-F238E27FC236}">
                <a16:creationId xmlns:a16="http://schemas.microsoft.com/office/drawing/2014/main" id="{5B9CFBCB-C219-8C4A-19BF-5EC8C62F8612}"/>
              </a:ext>
            </a:extLst>
          </p:cNvPr>
          <p:cNvPicPr>
            <a:picLocks noChangeAspect="1"/>
          </p:cNvPicPr>
          <p:nvPr/>
        </p:nvPicPr>
        <p:blipFill>
          <a:blip r:embed="rId4"/>
          <a:stretch>
            <a:fillRect/>
          </a:stretch>
        </p:blipFill>
        <p:spPr>
          <a:xfrm>
            <a:off x="2797287" y="3487212"/>
            <a:ext cx="2531393" cy="3251221"/>
          </a:xfrm>
          <a:prstGeom prst="rect">
            <a:avLst/>
          </a:prstGeom>
        </p:spPr>
      </p:pic>
      <p:pic>
        <p:nvPicPr>
          <p:cNvPr id="17" name="Picture 16">
            <a:extLst>
              <a:ext uri="{FF2B5EF4-FFF2-40B4-BE49-F238E27FC236}">
                <a16:creationId xmlns:a16="http://schemas.microsoft.com/office/drawing/2014/main" id="{3BB4E2F1-69EE-4C04-9C3C-79DFE8C6B9CE}"/>
              </a:ext>
            </a:extLst>
          </p:cNvPr>
          <p:cNvPicPr>
            <a:picLocks noChangeAspect="1"/>
          </p:cNvPicPr>
          <p:nvPr/>
        </p:nvPicPr>
        <p:blipFill>
          <a:blip r:embed="rId5"/>
          <a:stretch>
            <a:fillRect/>
          </a:stretch>
        </p:blipFill>
        <p:spPr>
          <a:xfrm>
            <a:off x="5320816" y="4239421"/>
            <a:ext cx="6661916" cy="1655762"/>
          </a:xfrm>
          <a:prstGeom prst="rect">
            <a:avLst/>
          </a:prstGeom>
        </p:spPr>
      </p:pic>
    </p:spTree>
    <p:extLst>
      <p:ext uri="{BB962C8B-B14F-4D97-AF65-F5344CB8AC3E}">
        <p14:creationId xmlns:p14="http://schemas.microsoft.com/office/powerpoint/2010/main" val="1513423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79EB-645C-4881-90E1-9B9B684E4031}"/>
              </a:ext>
            </a:extLst>
          </p:cNvPr>
          <p:cNvSpPr>
            <a:spLocks noGrp="1"/>
          </p:cNvSpPr>
          <p:nvPr>
            <p:ph type="title"/>
          </p:nvPr>
        </p:nvSpPr>
        <p:spPr/>
        <p:txBody>
          <a:bodyPr/>
          <a:lstStyle/>
          <a:p>
            <a:r>
              <a:rPr lang="en-GB" dirty="0">
                <a:latin typeface="Twinkl" pitchFamily="2" charset="0"/>
              </a:rPr>
              <a:t>Mark making - warm up – show me</a:t>
            </a:r>
          </a:p>
        </p:txBody>
      </p:sp>
      <p:sp>
        <p:nvSpPr>
          <p:cNvPr id="3" name="Content Placeholder 2">
            <a:extLst>
              <a:ext uri="{FF2B5EF4-FFF2-40B4-BE49-F238E27FC236}">
                <a16:creationId xmlns:a16="http://schemas.microsoft.com/office/drawing/2014/main" id="{A785A94A-340A-4B1F-8636-496E5E875E97}"/>
              </a:ext>
            </a:extLst>
          </p:cNvPr>
          <p:cNvSpPr>
            <a:spLocks noGrp="1"/>
          </p:cNvSpPr>
          <p:nvPr>
            <p:ph idx="1"/>
          </p:nvPr>
        </p:nvSpPr>
        <p:spPr>
          <a:xfrm>
            <a:off x="838200" y="1534679"/>
            <a:ext cx="4710545" cy="3827030"/>
          </a:xfrm>
        </p:spPr>
        <p:txBody>
          <a:bodyPr/>
          <a:lstStyle/>
          <a:p>
            <a:r>
              <a:rPr lang="en-GB" dirty="0">
                <a:latin typeface="Twinkl" pitchFamily="2" charset="0"/>
              </a:rPr>
              <a:t>Quick lines </a:t>
            </a:r>
          </a:p>
          <a:p>
            <a:r>
              <a:rPr lang="en-GB" dirty="0">
                <a:latin typeface="Twinkl" pitchFamily="2" charset="0"/>
              </a:rPr>
              <a:t>Slow lines </a:t>
            </a:r>
          </a:p>
          <a:p>
            <a:r>
              <a:rPr lang="en-GB" dirty="0">
                <a:latin typeface="Twinkl" pitchFamily="2" charset="0"/>
              </a:rPr>
              <a:t>Angry </a:t>
            </a:r>
          </a:p>
          <a:p>
            <a:r>
              <a:rPr lang="en-GB" dirty="0">
                <a:latin typeface="Twinkl" pitchFamily="2" charset="0"/>
              </a:rPr>
              <a:t>Flowing </a:t>
            </a:r>
          </a:p>
          <a:p>
            <a:r>
              <a:rPr lang="en-GB" dirty="0">
                <a:latin typeface="Twinkl" pitchFamily="2" charset="0"/>
              </a:rPr>
              <a:t>Calm </a:t>
            </a:r>
          </a:p>
          <a:p>
            <a:r>
              <a:rPr lang="en-GB" dirty="0">
                <a:latin typeface="Twinkl" pitchFamily="2" charset="0"/>
              </a:rPr>
              <a:t>Soft </a:t>
            </a:r>
          </a:p>
          <a:p>
            <a:r>
              <a:rPr lang="en-GB" dirty="0">
                <a:latin typeface="Twinkl" pitchFamily="2" charset="0"/>
              </a:rPr>
              <a:t>Hard </a:t>
            </a:r>
          </a:p>
        </p:txBody>
      </p:sp>
    </p:spTree>
    <p:extLst>
      <p:ext uri="{BB962C8B-B14F-4D97-AF65-F5344CB8AC3E}">
        <p14:creationId xmlns:p14="http://schemas.microsoft.com/office/powerpoint/2010/main" val="2175019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C246-05DB-4CCF-A97E-AEF6D7326E6B}"/>
              </a:ext>
            </a:extLst>
          </p:cNvPr>
          <p:cNvSpPr>
            <a:spLocks noGrp="1"/>
          </p:cNvSpPr>
          <p:nvPr>
            <p:ph type="title"/>
          </p:nvPr>
        </p:nvSpPr>
        <p:spPr>
          <a:xfrm>
            <a:off x="838200" y="365125"/>
            <a:ext cx="10515600" cy="816561"/>
          </a:xfrm>
          <a:solidFill>
            <a:schemeClr val="accent1">
              <a:lumMod val="60000"/>
              <a:lumOff val="40000"/>
            </a:schemeClr>
          </a:solidFill>
        </p:spPr>
        <p:txBody>
          <a:bodyPr/>
          <a:lstStyle/>
          <a:p>
            <a:pPr algn="ctr"/>
            <a:r>
              <a:rPr lang="en-US" dirty="0"/>
              <a:t>Practical – </a:t>
            </a:r>
            <a:r>
              <a:rPr lang="en-US" b="1" dirty="0"/>
              <a:t>fun</a:t>
            </a:r>
            <a:r>
              <a:rPr lang="en-US" dirty="0"/>
              <a:t>damental skills </a:t>
            </a:r>
            <a:endParaRPr lang="en-GB" dirty="0"/>
          </a:p>
        </p:txBody>
      </p:sp>
      <p:pic>
        <p:nvPicPr>
          <p:cNvPr id="3" name="Picture 2">
            <a:extLst>
              <a:ext uri="{FF2B5EF4-FFF2-40B4-BE49-F238E27FC236}">
                <a16:creationId xmlns:a16="http://schemas.microsoft.com/office/drawing/2014/main" id="{4ABAD2B5-744D-447C-95D6-EC337A3AA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 y="1282383"/>
            <a:ext cx="11984356" cy="462011"/>
          </a:xfrm>
          <a:prstGeom prst="rect">
            <a:avLst/>
          </a:prstGeom>
        </p:spPr>
      </p:pic>
      <p:cxnSp>
        <p:nvCxnSpPr>
          <p:cNvPr id="5" name="Straight Arrow Connector 4">
            <a:extLst>
              <a:ext uri="{FF2B5EF4-FFF2-40B4-BE49-F238E27FC236}">
                <a16:creationId xmlns:a16="http://schemas.microsoft.com/office/drawing/2014/main" id="{3B281F01-D986-4CCC-9175-F7763981A132}"/>
              </a:ext>
            </a:extLst>
          </p:cNvPr>
          <p:cNvCxnSpPr/>
          <p:nvPr/>
        </p:nvCxnSpPr>
        <p:spPr>
          <a:xfrm flipV="1">
            <a:off x="838200" y="1629508"/>
            <a:ext cx="0" cy="7455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9">
            <a:extLst>
              <a:ext uri="{FF2B5EF4-FFF2-40B4-BE49-F238E27FC236}">
                <a16:creationId xmlns:a16="http://schemas.microsoft.com/office/drawing/2014/main" id="{71236417-494D-43DE-B4C5-511AEF2F3321}"/>
              </a:ext>
            </a:extLst>
          </p:cNvPr>
          <p:cNvGraphicFramePr>
            <a:graphicFrameLocks noGrp="1"/>
          </p:cNvGraphicFramePr>
          <p:nvPr>
            <p:extLst>
              <p:ext uri="{D42A27DB-BD31-4B8C-83A1-F6EECF244321}">
                <p14:modId xmlns:p14="http://schemas.microsoft.com/office/powerpoint/2010/main" val="3206703113"/>
              </p:ext>
            </p:extLst>
          </p:nvPr>
        </p:nvGraphicFramePr>
        <p:xfrm>
          <a:off x="318966" y="2361063"/>
          <a:ext cx="11546008" cy="3378696"/>
        </p:xfrm>
        <a:graphic>
          <a:graphicData uri="http://schemas.openxmlformats.org/drawingml/2006/table">
            <a:tbl>
              <a:tblPr firstRow="1" bandRow="1">
                <a:tableStyleId>{5940675A-B579-460E-94D1-54222C63F5DA}</a:tableStyleId>
              </a:tblPr>
              <a:tblGrid>
                <a:gridCol w="2886502">
                  <a:extLst>
                    <a:ext uri="{9D8B030D-6E8A-4147-A177-3AD203B41FA5}">
                      <a16:colId xmlns:a16="http://schemas.microsoft.com/office/drawing/2014/main" val="112684982"/>
                    </a:ext>
                  </a:extLst>
                </a:gridCol>
                <a:gridCol w="2886502">
                  <a:extLst>
                    <a:ext uri="{9D8B030D-6E8A-4147-A177-3AD203B41FA5}">
                      <a16:colId xmlns:a16="http://schemas.microsoft.com/office/drawing/2014/main" val="3083291052"/>
                    </a:ext>
                  </a:extLst>
                </a:gridCol>
                <a:gridCol w="2886502">
                  <a:extLst>
                    <a:ext uri="{9D8B030D-6E8A-4147-A177-3AD203B41FA5}">
                      <a16:colId xmlns:a16="http://schemas.microsoft.com/office/drawing/2014/main" val="967690004"/>
                    </a:ext>
                  </a:extLst>
                </a:gridCol>
                <a:gridCol w="2886502">
                  <a:extLst>
                    <a:ext uri="{9D8B030D-6E8A-4147-A177-3AD203B41FA5}">
                      <a16:colId xmlns:a16="http://schemas.microsoft.com/office/drawing/2014/main" val="4287357705"/>
                    </a:ext>
                  </a:extLst>
                </a:gridCol>
              </a:tblGrid>
              <a:tr h="1031736">
                <a:tc>
                  <a:txBody>
                    <a:bodyPr/>
                    <a:lstStyle/>
                    <a:p>
                      <a:pPr algn="ctr"/>
                      <a:r>
                        <a:rPr lang="en-US" sz="2400" dirty="0"/>
                        <a:t>Timed drawing </a:t>
                      </a:r>
                      <a:endParaRPr lang="en-GB" sz="2400" dirty="0"/>
                    </a:p>
                  </a:txBody>
                  <a:tcPr>
                    <a:noFill/>
                  </a:tcPr>
                </a:tc>
                <a:tc>
                  <a:txBody>
                    <a:bodyPr/>
                    <a:lstStyle/>
                    <a:p>
                      <a:pPr algn="ctr"/>
                      <a:r>
                        <a:rPr lang="en-US" sz="2400" dirty="0"/>
                        <a:t>Continuous line</a:t>
                      </a:r>
                      <a:endParaRPr lang="en-GB" sz="2400" dirty="0"/>
                    </a:p>
                  </a:txBody>
                  <a:tcPr>
                    <a:noFill/>
                  </a:tcPr>
                </a:tc>
                <a:tc>
                  <a:txBody>
                    <a:bodyPr/>
                    <a:lstStyle/>
                    <a:p>
                      <a:pPr algn="ctr"/>
                      <a:r>
                        <a:rPr lang="en-US" sz="2400" dirty="0"/>
                        <a:t>Opposite hand </a:t>
                      </a:r>
                      <a:endParaRPr lang="en-GB" sz="2400" dirty="0"/>
                    </a:p>
                  </a:txBody>
                  <a:tcPr>
                    <a:noFill/>
                  </a:tcPr>
                </a:tc>
                <a:tc>
                  <a:txBody>
                    <a:bodyPr/>
                    <a:lstStyle/>
                    <a:p>
                      <a:pPr algn="ctr"/>
                      <a:r>
                        <a:rPr lang="en-US" sz="2400" dirty="0"/>
                        <a:t>Blind drawing </a:t>
                      </a:r>
                      <a:endParaRPr lang="en-GB" sz="2400" dirty="0"/>
                    </a:p>
                  </a:txBody>
                  <a:tcPr/>
                </a:tc>
                <a:extLst>
                  <a:ext uri="{0D108BD9-81ED-4DB2-BD59-A6C34878D82A}">
                    <a16:rowId xmlns:a16="http://schemas.microsoft.com/office/drawing/2014/main" val="3454266331"/>
                  </a:ext>
                </a:extLst>
              </a:tr>
              <a:tr h="889910">
                <a:tc>
                  <a:txBody>
                    <a:bodyPr/>
                    <a:lstStyle/>
                    <a:p>
                      <a:pPr algn="ctr"/>
                      <a:r>
                        <a:rPr lang="en-US" sz="2800" dirty="0"/>
                        <a:t>Without blinking </a:t>
                      </a:r>
                      <a:endParaRPr lang="en-GB"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Holding the top of the pencil</a:t>
                      </a:r>
                      <a:endParaRPr lang="en-GB" sz="2800" dirty="0"/>
                    </a:p>
                    <a:p>
                      <a:pPr algn="ctr"/>
                      <a:endParaRPr lang="en-GB" sz="2800" dirty="0"/>
                    </a:p>
                  </a:txBody>
                  <a:tcPr>
                    <a:noFill/>
                  </a:tcPr>
                </a:tc>
                <a:tc>
                  <a:txBody>
                    <a:bodyPr/>
                    <a:lstStyle/>
                    <a:p>
                      <a:pPr algn="ctr"/>
                      <a:r>
                        <a:rPr lang="en-US" sz="2800" dirty="0"/>
                        <a:t>Blind continuous </a:t>
                      </a:r>
                    </a:p>
                    <a:p>
                      <a:pPr algn="ctr"/>
                      <a:r>
                        <a:rPr lang="en-US" sz="2800" dirty="0"/>
                        <a:t>Line </a:t>
                      </a:r>
                      <a:endParaRPr lang="en-GB" sz="2800" dirty="0"/>
                    </a:p>
                  </a:txBody>
                  <a:tcPr/>
                </a:tc>
                <a:tc>
                  <a:txBody>
                    <a:bodyPr/>
                    <a:lstStyle/>
                    <a:p>
                      <a:pPr algn="ctr"/>
                      <a:r>
                        <a:rPr lang="en-US" sz="2000" b="1" dirty="0"/>
                        <a:t>Unconventional materials </a:t>
                      </a:r>
                    </a:p>
                    <a:p>
                      <a:pPr marL="285750" indent="-285750" algn="l">
                        <a:buFont typeface="Arial" panose="020B0604020202020204" pitchFamily="34" charset="0"/>
                        <a:buChar char="•"/>
                      </a:pPr>
                      <a:r>
                        <a:rPr lang="en-US" dirty="0"/>
                        <a:t>Stick and ink </a:t>
                      </a:r>
                    </a:p>
                    <a:p>
                      <a:pPr marL="285750" indent="-285750" algn="l">
                        <a:buFont typeface="Arial" panose="020B0604020202020204" pitchFamily="34" charset="0"/>
                        <a:buChar char="•"/>
                      </a:pPr>
                      <a:r>
                        <a:rPr lang="en-US" dirty="0"/>
                        <a:t>Leaves </a:t>
                      </a:r>
                    </a:p>
                    <a:p>
                      <a:pPr marL="285750" indent="-285750" algn="l">
                        <a:buFont typeface="Arial" panose="020B0604020202020204" pitchFamily="34" charset="0"/>
                        <a:buChar char="•"/>
                      </a:pPr>
                      <a:r>
                        <a:rPr lang="en-US" dirty="0"/>
                        <a:t>Feathers </a:t>
                      </a:r>
                    </a:p>
                    <a:p>
                      <a:pPr marL="285750" indent="-285750" algn="l">
                        <a:buFont typeface="Arial" panose="020B0604020202020204" pitchFamily="34" charset="0"/>
                        <a:buChar char="•"/>
                      </a:pPr>
                      <a:r>
                        <a:rPr lang="en-US" dirty="0"/>
                        <a:t>Chunky pencils </a:t>
                      </a:r>
                    </a:p>
                    <a:p>
                      <a:pPr marL="285750" indent="-285750" algn="l">
                        <a:buFont typeface="Arial" panose="020B0604020202020204" pitchFamily="34" charset="0"/>
                        <a:buChar char="•"/>
                      </a:pPr>
                      <a:r>
                        <a:rPr lang="en-US" dirty="0"/>
                        <a:t>Crayons – older children </a:t>
                      </a:r>
                    </a:p>
                    <a:p>
                      <a:pPr marL="285750" indent="-285750" algn="l">
                        <a:buFont typeface="Arial" panose="020B0604020202020204" pitchFamily="34" charset="0"/>
                        <a:buChar char="•"/>
                      </a:pPr>
                      <a:r>
                        <a:rPr lang="en-US" dirty="0"/>
                        <a:t>Rubbings </a:t>
                      </a:r>
                    </a:p>
                  </a:txBody>
                  <a:tcPr/>
                </a:tc>
                <a:extLst>
                  <a:ext uri="{0D108BD9-81ED-4DB2-BD59-A6C34878D82A}">
                    <a16:rowId xmlns:a16="http://schemas.microsoft.com/office/drawing/2014/main" val="55599945"/>
                  </a:ext>
                </a:extLst>
              </a:tr>
            </a:tbl>
          </a:graphicData>
        </a:graphic>
      </p:graphicFrame>
      <p:sp>
        <p:nvSpPr>
          <p:cNvPr id="9" name="Oval 8">
            <a:extLst>
              <a:ext uri="{FF2B5EF4-FFF2-40B4-BE49-F238E27FC236}">
                <a16:creationId xmlns:a16="http://schemas.microsoft.com/office/drawing/2014/main" id="{72176B98-68E1-A89D-AA39-532D3A5BF604}"/>
              </a:ext>
            </a:extLst>
          </p:cNvPr>
          <p:cNvSpPr/>
          <p:nvPr/>
        </p:nvSpPr>
        <p:spPr>
          <a:xfrm>
            <a:off x="0" y="997527"/>
            <a:ext cx="1662545" cy="1163782"/>
          </a:xfrm>
          <a:custGeom>
            <a:avLst/>
            <a:gdLst>
              <a:gd name="connsiteX0" fmla="*/ 0 w 1662545"/>
              <a:gd name="connsiteY0" fmla="*/ 581891 h 1163782"/>
              <a:gd name="connsiteX1" fmla="*/ 831273 w 1662545"/>
              <a:gd name="connsiteY1" fmla="*/ 0 h 1163782"/>
              <a:gd name="connsiteX2" fmla="*/ 1662546 w 1662545"/>
              <a:gd name="connsiteY2" fmla="*/ 581891 h 1163782"/>
              <a:gd name="connsiteX3" fmla="*/ 831273 w 1662545"/>
              <a:gd name="connsiteY3" fmla="*/ 1163782 h 1163782"/>
              <a:gd name="connsiteX4" fmla="*/ 0 w 1662545"/>
              <a:gd name="connsiteY4" fmla="*/ 581891 h 116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545" h="1163782" extrusionOk="0">
                <a:moveTo>
                  <a:pt x="0" y="581891"/>
                </a:moveTo>
                <a:cubicBezTo>
                  <a:pt x="8742" y="194763"/>
                  <a:pt x="425124" y="42653"/>
                  <a:pt x="831273" y="0"/>
                </a:cubicBezTo>
                <a:cubicBezTo>
                  <a:pt x="1241551" y="-18459"/>
                  <a:pt x="1679816" y="199966"/>
                  <a:pt x="1662546" y="581891"/>
                </a:cubicBezTo>
                <a:cubicBezTo>
                  <a:pt x="1687029" y="887078"/>
                  <a:pt x="1278379" y="1194341"/>
                  <a:pt x="831273" y="1163782"/>
                </a:cubicBezTo>
                <a:cubicBezTo>
                  <a:pt x="354857" y="1220653"/>
                  <a:pt x="26227" y="880193"/>
                  <a:pt x="0" y="581891"/>
                </a:cubicBezTo>
                <a:close/>
              </a:path>
            </a:pathLst>
          </a:custGeom>
          <a:noFill/>
          <a:ln w="38100">
            <a:solidFill>
              <a:srgbClr val="FF0000"/>
            </a:solidFill>
            <a:extLst>
              <a:ext uri="{C807C97D-BFC1-408E-A445-0C87EB9F89A2}">
                <ask:lineSketchStyleProps xmlns:ask="http://schemas.microsoft.com/office/drawing/2018/sketchyshapes" xmln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25848092-9F70-95C6-ABB0-8E237E846E75}"/>
              </a:ext>
            </a:extLst>
          </p:cNvPr>
          <p:cNvSpPr/>
          <p:nvPr/>
        </p:nvSpPr>
        <p:spPr>
          <a:xfrm>
            <a:off x="705852" y="2070116"/>
            <a:ext cx="2181727" cy="1163782"/>
          </a:xfrm>
          <a:custGeom>
            <a:avLst/>
            <a:gdLst>
              <a:gd name="connsiteX0" fmla="*/ 0 w 2181727"/>
              <a:gd name="connsiteY0" fmla="*/ 581891 h 1163782"/>
              <a:gd name="connsiteX1" fmla="*/ 1090864 w 2181727"/>
              <a:gd name="connsiteY1" fmla="*/ 0 h 1163782"/>
              <a:gd name="connsiteX2" fmla="*/ 2181728 w 2181727"/>
              <a:gd name="connsiteY2" fmla="*/ 581891 h 1163782"/>
              <a:gd name="connsiteX3" fmla="*/ 1090864 w 2181727"/>
              <a:gd name="connsiteY3" fmla="*/ 1163782 h 1163782"/>
              <a:gd name="connsiteX4" fmla="*/ 0 w 2181727"/>
              <a:gd name="connsiteY4" fmla="*/ 581891 h 116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727" h="1163782" extrusionOk="0">
                <a:moveTo>
                  <a:pt x="0" y="581891"/>
                </a:moveTo>
                <a:cubicBezTo>
                  <a:pt x="26348" y="217499"/>
                  <a:pt x="499674" y="17860"/>
                  <a:pt x="1090864" y="0"/>
                </a:cubicBezTo>
                <a:cubicBezTo>
                  <a:pt x="1691320" y="31304"/>
                  <a:pt x="2223278" y="251932"/>
                  <a:pt x="2181728" y="581891"/>
                </a:cubicBezTo>
                <a:cubicBezTo>
                  <a:pt x="2052473" y="897888"/>
                  <a:pt x="1731189" y="1136800"/>
                  <a:pt x="1090864" y="1163782"/>
                </a:cubicBezTo>
                <a:cubicBezTo>
                  <a:pt x="482056" y="1097813"/>
                  <a:pt x="-10310" y="995664"/>
                  <a:pt x="0" y="581891"/>
                </a:cubicBezTo>
                <a:close/>
              </a:path>
            </a:pathLst>
          </a:custGeom>
          <a:noFill/>
          <a:ln w="38100">
            <a:solidFill>
              <a:srgbClr val="FF0000"/>
            </a:solidFill>
            <a:extLst>
              <a:ext uri="{C807C97D-BFC1-408E-A445-0C87EB9F89A2}">
                <ask:lineSketchStyleProps xmlns:ask="http://schemas.microsoft.com/office/drawing/2018/sketchyshapes" xmlns="" sd="2378944780">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81CAEEF-3771-5F50-46EB-F53C59F2943E}"/>
              </a:ext>
            </a:extLst>
          </p:cNvPr>
          <p:cNvSpPr/>
          <p:nvPr/>
        </p:nvSpPr>
        <p:spPr>
          <a:xfrm>
            <a:off x="3473116" y="2113867"/>
            <a:ext cx="2338137" cy="1163782"/>
          </a:xfrm>
          <a:custGeom>
            <a:avLst/>
            <a:gdLst>
              <a:gd name="connsiteX0" fmla="*/ 0 w 2338137"/>
              <a:gd name="connsiteY0" fmla="*/ 581891 h 1163782"/>
              <a:gd name="connsiteX1" fmla="*/ 1169069 w 2338137"/>
              <a:gd name="connsiteY1" fmla="*/ 0 h 1163782"/>
              <a:gd name="connsiteX2" fmla="*/ 2338138 w 2338137"/>
              <a:gd name="connsiteY2" fmla="*/ 581891 h 1163782"/>
              <a:gd name="connsiteX3" fmla="*/ 1169069 w 2338137"/>
              <a:gd name="connsiteY3" fmla="*/ 1163782 h 1163782"/>
              <a:gd name="connsiteX4" fmla="*/ 0 w 2338137"/>
              <a:gd name="connsiteY4" fmla="*/ 581891 h 116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37" h="1163782" extrusionOk="0">
                <a:moveTo>
                  <a:pt x="0" y="581891"/>
                </a:moveTo>
                <a:cubicBezTo>
                  <a:pt x="-71568" y="263419"/>
                  <a:pt x="439525" y="151518"/>
                  <a:pt x="1169069" y="0"/>
                </a:cubicBezTo>
                <a:cubicBezTo>
                  <a:pt x="1847332" y="34075"/>
                  <a:pt x="2346817" y="315913"/>
                  <a:pt x="2338138" y="581891"/>
                </a:cubicBezTo>
                <a:cubicBezTo>
                  <a:pt x="2207126" y="1006869"/>
                  <a:pt x="1851361" y="1124235"/>
                  <a:pt x="1169069" y="1163782"/>
                </a:cubicBezTo>
                <a:cubicBezTo>
                  <a:pt x="534605" y="1161345"/>
                  <a:pt x="75799" y="892934"/>
                  <a:pt x="0" y="581891"/>
                </a:cubicBezTo>
                <a:close/>
              </a:path>
            </a:pathLst>
          </a:custGeom>
          <a:noFill/>
          <a:ln w="38100">
            <a:solidFill>
              <a:srgbClr val="FF0000"/>
            </a:solidFill>
            <a:extLst>
              <a:ext uri="{C807C97D-BFC1-408E-A445-0C87EB9F89A2}">
                <ask:lineSketchStyleProps xmlns:ask="http://schemas.microsoft.com/office/drawing/2018/sketchyshapes" xmlns="" sd="293766797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4388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EFF56722-2557-0E7C-6B0A-DD611DC1CAE2}"/>
              </a:ext>
            </a:extLst>
          </p:cNvPr>
          <p:cNvSpPr>
            <a:spLocks noChangeArrowheads="1"/>
          </p:cNvSpPr>
          <p:nvPr/>
        </p:nvSpPr>
        <p:spPr bwMode="auto">
          <a:xfrm>
            <a:off x="-2050965" y="456128"/>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pic>
        <p:nvPicPr>
          <p:cNvPr id="8195" name="Picture 3">
            <a:extLst>
              <a:ext uri="{FF2B5EF4-FFF2-40B4-BE49-F238E27FC236}">
                <a16:creationId xmlns:a16="http://schemas.microsoft.com/office/drawing/2014/main" id="{967BA2D6-97AD-C46C-FE12-238921C87F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0262" y="253549"/>
            <a:ext cx="4060242" cy="63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36DB2239-BCF6-8EDB-3252-D7D778BF38AC}"/>
              </a:ext>
            </a:extLst>
          </p:cNvPr>
          <p:cNvSpPr/>
          <p:nvPr/>
        </p:nvSpPr>
        <p:spPr>
          <a:xfrm>
            <a:off x="9866311" y="657225"/>
            <a:ext cx="2236788" cy="2238375"/>
          </a:xfrm>
          <a:prstGeom prst="ellipse">
            <a:avLst/>
          </a:prstGeom>
          <a:solidFill>
            <a:srgbClr val="90C7E5"/>
          </a:solidFill>
          <a:ln w="3810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dirty="0">
                <a:solidFill>
                  <a:schemeClr val="tx1"/>
                </a:solidFill>
                <a:cs typeface="Clear Sans Light" panose="020B0303030202020304" pitchFamily="34" charset="0"/>
              </a:rPr>
              <a:t>Using line drawing, draw the building in </a:t>
            </a:r>
            <a:r>
              <a:rPr lang="en-GB" dirty="0">
                <a:solidFill>
                  <a:schemeClr val="tx1"/>
                </a:solidFill>
                <a:latin typeface="+mj-lt"/>
                <a:cs typeface="Clear Sans Light" panose="020B0303030202020304" pitchFamily="34" charset="0"/>
              </a:rPr>
              <a:t>30 seconds</a:t>
            </a:r>
            <a:r>
              <a:rPr lang="en-GB" dirty="0">
                <a:solidFill>
                  <a:schemeClr val="tx1"/>
                </a:solidFill>
                <a:cs typeface="Clear Sans Light" panose="020B0303030202020304" pitchFamily="34" charset="0"/>
              </a:rPr>
              <a:t>!</a:t>
            </a:r>
          </a:p>
        </p:txBody>
      </p:sp>
      <p:sp>
        <p:nvSpPr>
          <p:cNvPr id="19" name="TextBox 18">
            <a:extLst>
              <a:ext uri="{FF2B5EF4-FFF2-40B4-BE49-F238E27FC236}">
                <a16:creationId xmlns:a16="http://schemas.microsoft.com/office/drawing/2014/main" id="{30584240-97FB-B151-D862-2793B59F5258}"/>
              </a:ext>
            </a:extLst>
          </p:cNvPr>
          <p:cNvSpPr txBox="1">
            <a:spLocks noChangeArrowheads="1"/>
          </p:cNvSpPr>
          <p:nvPr/>
        </p:nvSpPr>
        <p:spPr bwMode="auto">
          <a:xfrm>
            <a:off x="2208214" y="657225"/>
            <a:ext cx="80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endParaRPr lang="en-GB" altLang="en-US"/>
          </a:p>
        </p:txBody>
      </p:sp>
      <p:sp>
        <p:nvSpPr>
          <p:cNvPr id="2" name="Oval 1">
            <a:extLst>
              <a:ext uri="{FF2B5EF4-FFF2-40B4-BE49-F238E27FC236}">
                <a16:creationId xmlns:a16="http://schemas.microsoft.com/office/drawing/2014/main" id="{929F5938-3363-0364-6781-B958D29173D2}"/>
              </a:ext>
            </a:extLst>
          </p:cNvPr>
          <p:cNvSpPr/>
          <p:nvPr/>
        </p:nvSpPr>
        <p:spPr>
          <a:xfrm>
            <a:off x="9866311" y="3303587"/>
            <a:ext cx="2236788" cy="2238375"/>
          </a:xfrm>
          <a:prstGeom prst="ellipse">
            <a:avLst/>
          </a:prstGeom>
          <a:solidFill>
            <a:srgbClr val="00B0F0"/>
          </a:solidFill>
          <a:ln w="3810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dirty="0">
                <a:solidFill>
                  <a:schemeClr val="tx1"/>
                </a:solidFill>
                <a:cs typeface="Clear Sans Light" panose="020B0303030202020304" pitchFamily="34" charset="0"/>
              </a:rPr>
              <a:t>Using line drawing, draw the building using continuous line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4EDF865E-0429-0053-C51E-6489F81A08CF}"/>
              </a:ext>
            </a:extLst>
          </p:cNvPr>
          <p:cNvSpPr>
            <a:spLocks noChangeArrowheads="1"/>
          </p:cNvSpPr>
          <p:nvPr/>
        </p:nvSpPr>
        <p:spPr bwMode="auto">
          <a:xfrm>
            <a:off x="-1268912" y="271461"/>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pic>
        <p:nvPicPr>
          <p:cNvPr id="9219" name="Picture 4">
            <a:extLst>
              <a:ext uri="{FF2B5EF4-FFF2-40B4-BE49-F238E27FC236}">
                <a16:creationId xmlns:a16="http://schemas.microsoft.com/office/drawing/2014/main" id="{6A03A34C-0373-906F-E800-A2C8C0E4B0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4148" y="1149602"/>
            <a:ext cx="8333001" cy="555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D8A08DC-31BE-2D9E-EA7C-0D232BFFBF44}"/>
              </a:ext>
            </a:extLst>
          </p:cNvPr>
          <p:cNvSpPr/>
          <p:nvPr/>
        </p:nvSpPr>
        <p:spPr>
          <a:xfrm>
            <a:off x="503908" y="795336"/>
            <a:ext cx="6588125" cy="495300"/>
          </a:xfrm>
          <a:prstGeom prst="rect">
            <a:avLst/>
          </a:prstGeom>
          <a:noFill/>
        </p:spPr>
        <p:txBody>
          <a:bodyPr lIns="108000" tIns="108000" rIns="108000" bIns="108000">
            <a:spAutoFit/>
          </a:bodyPr>
          <a:lstStyle/>
          <a:p>
            <a:pPr algn="r">
              <a:defRPr/>
            </a:pPr>
            <a:r>
              <a:rPr lang="en-GB" dirty="0"/>
              <a:t>Using line drawing, draw the building below in </a:t>
            </a:r>
            <a:r>
              <a:rPr lang="en-GB" b="1" dirty="0">
                <a:latin typeface="+mj-lt"/>
              </a:rPr>
              <a:t>30</a:t>
            </a:r>
            <a:r>
              <a:rPr lang="en-GB" dirty="0">
                <a:latin typeface="+mj-lt"/>
              </a:rPr>
              <a:t> seconds</a:t>
            </a:r>
            <a:r>
              <a:rPr lang="en-GB" dirty="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C827D27E-32B8-CF8E-1E4E-B2FD4FD581C7}"/>
              </a:ext>
            </a:extLst>
          </p:cNvPr>
          <p:cNvSpPr>
            <a:spLocks noChangeArrowheads="1"/>
          </p:cNvSpPr>
          <p:nvPr/>
        </p:nvSpPr>
        <p:spPr bwMode="auto">
          <a:xfrm>
            <a:off x="-101848" y="214314"/>
            <a:ext cx="298942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sp>
        <p:nvSpPr>
          <p:cNvPr id="2" name="Rectangle 1">
            <a:extLst>
              <a:ext uri="{FF2B5EF4-FFF2-40B4-BE49-F238E27FC236}">
                <a16:creationId xmlns:a16="http://schemas.microsoft.com/office/drawing/2014/main" id="{927CEAE4-CB47-7BA1-4ECD-36A9ED08A66E}"/>
              </a:ext>
            </a:extLst>
          </p:cNvPr>
          <p:cNvSpPr/>
          <p:nvPr/>
        </p:nvSpPr>
        <p:spPr>
          <a:xfrm>
            <a:off x="2801936" y="352426"/>
            <a:ext cx="6588125" cy="495300"/>
          </a:xfrm>
          <a:prstGeom prst="rect">
            <a:avLst/>
          </a:prstGeom>
          <a:noFill/>
        </p:spPr>
        <p:txBody>
          <a:bodyPr lIns="108000" tIns="108000" rIns="108000" bIns="108000">
            <a:spAutoFit/>
          </a:bodyPr>
          <a:lstStyle/>
          <a:p>
            <a:pPr algn="ctr">
              <a:defRPr/>
            </a:pPr>
            <a:r>
              <a:rPr lang="en-GB" dirty="0"/>
              <a:t>Using line drawing, draw the building below in </a:t>
            </a:r>
            <a:r>
              <a:rPr lang="en-GB" dirty="0">
                <a:latin typeface="+mj-lt"/>
              </a:rPr>
              <a:t>4 minutes</a:t>
            </a:r>
            <a:r>
              <a:rPr lang="en-GB" dirty="0"/>
              <a:t>!</a:t>
            </a:r>
          </a:p>
        </p:txBody>
      </p:sp>
      <p:pic>
        <p:nvPicPr>
          <p:cNvPr id="10244" name="Picture 6">
            <a:extLst>
              <a:ext uri="{FF2B5EF4-FFF2-40B4-BE49-F238E27FC236}">
                <a16:creationId xmlns:a16="http://schemas.microsoft.com/office/drawing/2014/main" id="{927EAE32-6950-E841-A2F1-949705FF410E}"/>
              </a:ext>
            </a:extLst>
          </p:cNvPr>
          <p:cNvPicPr>
            <a:picLocks noChangeAspect="1"/>
          </p:cNvPicPr>
          <p:nvPr/>
        </p:nvPicPr>
        <p:blipFill>
          <a:blip r:embed="rId2">
            <a:extLst>
              <a:ext uri="{28A0092B-C50C-407E-A947-70E740481C1C}">
                <a14:useLocalDpi xmlns:a14="http://schemas.microsoft.com/office/drawing/2010/main" val="0"/>
              </a:ext>
            </a:extLst>
          </a:blip>
          <a:srcRect l="717" r="1160"/>
          <a:stretch>
            <a:fillRect/>
          </a:stretch>
        </p:blipFill>
        <p:spPr bwMode="auto">
          <a:xfrm>
            <a:off x="3296654" y="847726"/>
            <a:ext cx="8704262" cy="579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D352BF85-C4BD-0E90-A53B-641A6C1897D2}"/>
              </a:ext>
            </a:extLst>
          </p:cNvPr>
          <p:cNvSpPr/>
          <p:nvPr/>
        </p:nvSpPr>
        <p:spPr>
          <a:xfrm>
            <a:off x="2208214" y="677864"/>
            <a:ext cx="803275" cy="803275"/>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a:extLst>
              <a:ext uri="{FF2B5EF4-FFF2-40B4-BE49-F238E27FC236}">
                <a16:creationId xmlns:a16="http://schemas.microsoft.com/office/drawing/2014/main" id="{DB559262-8896-9127-E1A7-8A98C6E2E720}"/>
              </a:ext>
            </a:extLst>
          </p:cNvPr>
          <p:cNvSpPr>
            <a:spLocks noChangeArrowheads="1"/>
          </p:cNvSpPr>
          <p:nvPr/>
        </p:nvSpPr>
        <p:spPr bwMode="auto">
          <a:xfrm>
            <a:off x="-1774239" y="26987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sp>
        <p:nvSpPr>
          <p:cNvPr id="2" name="Rectangle 1">
            <a:extLst>
              <a:ext uri="{FF2B5EF4-FFF2-40B4-BE49-F238E27FC236}">
                <a16:creationId xmlns:a16="http://schemas.microsoft.com/office/drawing/2014/main" id="{8143CBD4-6F63-FE5C-E9EB-867772234A2C}"/>
              </a:ext>
            </a:extLst>
          </p:cNvPr>
          <p:cNvSpPr/>
          <p:nvPr/>
        </p:nvSpPr>
        <p:spPr>
          <a:xfrm>
            <a:off x="3487739" y="269873"/>
            <a:ext cx="6588125" cy="495300"/>
          </a:xfrm>
          <a:prstGeom prst="rect">
            <a:avLst/>
          </a:prstGeom>
          <a:noFill/>
        </p:spPr>
        <p:txBody>
          <a:bodyPr lIns="108000" tIns="108000" rIns="108000" bIns="108000">
            <a:spAutoFit/>
          </a:bodyPr>
          <a:lstStyle/>
          <a:p>
            <a:pPr algn="ctr">
              <a:defRPr/>
            </a:pPr>
            <a:r>
              <a:rPr lang="en-GB" dirty="0"/>
              <a:t>Using line drawing, draw the building below in </a:t>
            </a:r>
            <a:r>
              <a:rPr lang="en-GB" dirty="0">
                <a:latin typeface="+mj-lt"/>
              </a:rPr>
              <a:t>1 minute</a:t>
            </a:r>
            <a:r>
              <a:rPr lang="en-GB" dirty="0"/>
              <a:t>!</a:t>
            </a:r>
          </a:p>
        </p:txBody>
      </p:sp>
      <p:pic>
        <p:nvPicPr>
          <p:cNvPr id="11268" name="Picture 5">
            <a:extLst>
              <a:ext uri="{FF2B5EF4-FFF2-40B4-BE49-F238E27FC236}">
                <a16:creationId xmlns:a16="http://schemas.microsoft.com/office/drawing/2014/main" id="{0FD63476-8C17-2ACF-CE2C-539565D37E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6653" y="901517"/>
            <a:ext cx="7966662" cy="530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8F896EE-8E84-62C8-D261-1E4B7CC3F602}"/>
              </a:ext>
            </a:extLst>
          </p:cNvPr>
          <p:cNvSpPr txBox="1"/>
          <p:nvPr/>
        </p:nvSpPr>
        <p:spPr>
          <a:xfrm>
            <a:off x="144379" y="1528011"/>
            <a:ext cx="2875547" cy="369332"/>
          </a:xfrm>
          <a:prstGeom prst="rect">
            <a:avLst/>
          </a:prstGeom>
          <a:noFill/>
        </p:spPr>
        <p:txBody>
          <a:bodyPr wrap="square" rtlCol="0">
            <a:spAutoFit/>
          </a:bodyPr>
          <a:lstStyle/>
          <a:p>
            <a:r>
              <a:rPr lang="en-GB" dirty="0"/>
              <a:t>Now try continuous line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585B5BF-D123-25D3-3160-64AB657AE557}"/>
              </a:ext>
            </a:extLst>
          </p:cNvPr>
          <p:cNvPicPr>
            <a:picLocks noChangeAspect="1"/>
          </p:cNvPicPr>
          <p:nvPr/>
        </p:nvPicPr>
        <p:blipFill rotWithShape="1">
          <a:blip r:embed="rId2">
            <a:extLst>
              <a:ext uri="{28A0092B-C50C-407E-A947-70E740481C1C}">
                <a14:useLocalDpi xmlns:a14="http://schemas.microsoft.com/office/drawing/2010/main" val="0"/>
              </a:ext>
            </a:extLst>
          </a:blip>
          <a:srcRect t="14971"/>
          <a:stretch/>
        </p:blipFill>
        <p:spPr bwMode="auto">
          <a:xfrm>
            <a:off x="782054" y="132347"/>
            <a:ext cx="10360946" cy="587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934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301A451-BFF4-BC2C-80A0-378FF24DAFC2}"/>
              </a:ext>
            </a:extLst>
          </p:cNvPr>
          <p:cNvPicPr>
            <a:picLocks noChangeAspect="1"/>
          </p:cNvPicPr>
          <p:nvPr/>
        </p:nvPicPr>
        <p:blipFill>
          <a:blip r:embed="rId2">
            <a:extLst>
              <a:ext uri="{28A0092B-C50C-407E-A947-70E740481C1C}">
                <a14:useLocalDpi xmlns:a14="http://schemas.microsoft.com/office/drawing/2010/main" val="0"/>
              </a:ext>
            </a:extLst>
          </a:blip>
          <a:srcRect l="717" r="1160"/>
          <a:stretch>
            <a:fillRect/>
          </a:stretch>
        </p:blipFill>
        <p:spPr bwMode="auto">
          <a:xfrm>
            <a:off x="1242204" y="43211"/>
            <a:ext cx="10163490" cy="677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85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2955"/>
          </a:xfrm>
          <a:prstGeom prst="rect">
            <a:avLst/>
          </a:prstGeom>
          <a:noFill/>
        </p:spPr>
        <p:txBody>
          <a:bodyPr wrap="square" rtlCol="0">
            <a:spAutoFit/>
          </a:bodyPr>
          <a:lstStyle/>
          <a:p>
            <a:pPr>
              <a:lnSpc>
                <a:spcPct val="85000"/>
              </a:lnSpc>
              <a:spcAft>
                <a:spcPts val="1200"/>
              </a:spcAft>
            </a:pPr>
            <a:r>
              <a:rPr lang="en-GB" sz="2400" dirty="0"/>
              <a:t>Anticipating common misconceptions is important aspect of curricular knowledge.</a:t>
            </a:r>
          </a:p>
        </p:txBody>
      </p:sp>
      <p:sp>
        <p:nvSpPr>
          <p:cNvPr id="27" name="Rectangle 26"/>
          <p:cNvSpPr/>
          <p:nvPr/>
        </p:nvSpPr>
        <p:spPr>
          <a:xfrm>
            <a:off x="7956177" y="3120022"/>
            <a:ext cx="4065494" cy="1036887"/>
          </a:xfrm>
          <a:prstGeom prst="rect">
            <a:avLst/>
          </a:prstGeom>
        </p:spPr>
        <p:txBody>
          <a:bodyPr wrap="square">
            <a:spAutoFit/>
          </a:bodyPr>
          <a:lstStyle/>
          <a:p>
            <a:pPr>
              <a:lnSpc>
                <a:spcPct val="85000"/>
              </a:lnSpc>
              <a:spcAft>
                <a:spcPts val="1200"/>
              </a:spcAft>
            </a:pPr>
            <a:r>
              <a:rPr lang="en-GB" sz="2400" dirty="0"/>
              <a:t>To think critically, pupils must have secure understanding of knowledge.</a:t>
            </a:r>
          </a:p>
        </p:txBody>
      </p:sp>
      <p:sp>
        <p:nvSpPr>
          <p:cNvPr id="28" name="Rectangle 27"/>
          <p:cNvSpPr/>
          <p:nvPr/>
        </p:nvSpPr>
        <p:spPr>
          <a:xfrm>
            <a:off x="7956177" y="1968451"/>
            <a:ext cx="4065494" cy="1036887"/>
          </a:xfrm>
          <a:prstGeom prst="rect">
            <a:avLst/>
          </a:prstGeom>
        </p:spPr>
        <p:txBody>
          <a:bodyPr wrap="square">
            <a:spAutoFit/>
          </a:bodyPr>
          <a:lstStyle/>
          <a:p>
            <a:pPr>
              <a:lnSpc>
                <a:spcPct val="85000"/>
              </a:lnSpc>
              <a:spcAft>
                <a:spcPts val="1200"/>
              </a:spcAft>
            </a:pPr>
            <a:r>
              <a:rPr lang="en-GB" sz="2400" b="1" dirty="0">
                <a:solidFill>
                  <a:srgbClr val="002060"/>
                </a:solidFill>
              </a:rPr>
              <a:t>Explicitly teaching knowledge and skills pupils need is beneficial.</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Curriculum (TS3)</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A school curriculum sets out its vision for the knowledge, skills and values that pupils learn.</a:t>
            </a:r>
            <a:endParaRPr lang="en-GB" sz="2400" dirty="0"/>
          </a:p>
        </p:txBody>
      </p:sp>
      <p:sp>
        <p:nvSpPr>
          <p:cNvPr id="61" name="Rectangle 60"/>
          <p:cNvSpPr/>
          <p:nvPr/>
        </p:nvSpPr>
        <p:spPr>
          <a:xfrm>
            <a:off x="1677885" y="2937458"/>
            <a:ext cx="5261768" cy="722955"/>
          </a:xfrm>
          <a:prstGeom prst="rect">
            <a:avLst/>
          </a:prstGeom>
        </p:spPr>
        <p:txBody>
          <a:bodyPr wrap="square">
            <a:spAutoFit/>
          </a:bodyPr>
          <a:lstStyle/>
          <a:p>
            <a:pPr>
              <a:lnSpc>
                <a:spcPct val="85000"/>
              </a:lnSpc>
              <a:spcAft>
                <a:spcPts val="1200"/>
              </a:spcAft>
            </a:pPr>
            <a:r>
              <a:rPr lang="en-GB" sz="2400" dirty="0"/>
              <a:t>Secure subject knowledge helps teachers to motivate pupils and teach effectively. </a:t>
            </a:r>
          </a:p>
        </p:txBody>
      </p:sp>
      <p:sp>
        <p:nvSpPr>
          <p:cNvPr id="65" name="Rectangle 64"/>
          <p:cNvSpPr/>
          <p:nvPr/>
        </p:nvSpPr>
        <p:spPr>
          <a:xfrm>
            <a:off x="1724529" y="3786702"/>
            <a:ext cx="4998733" cy="1350819"/>
          </a:xfrm>
          <a:prstGeom prst="rect">
            <a:avLst/>
          </a:prstGeom>
        </p:spPr>
        <p:txBody>
          <a:bodyPr wrap="square">
            <a:spAutoFit/>
          </a:bodyPr>
          <a:lstStyle/>
          <a:p>
            <a:pPr>
              <a:lnSpc>
                <a:spcPct val="85000"/>
              </a:lnSpc>
              <a:spcAft>
                <a:spcPts val="1200"/>
              </a:spcAft>
            </a:pPr>
            <a:r>
              <a:rPr lang="en-GB" sz="2400" b="1" dirty="0">
                <a:solidFill>
                  <a:srgbClr val="002060"/>
                </a:solidFill>
              </a:rPr>
              <a:t>Ensuring pupils master foundational concepts and knowledge before moving on is likely to build confidence</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3.1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3.2</a:t>
              </a:r>
            </a:p>
          </p:txBody>
        </p:sp>
      </p:grpSp>
      <p:grpSp>
        <p:nvGrpSpPr>
          <p:cNvPr id="96" name="Group 95"/>
          <p:cNvGrpSpPr/>
          <p:nvPr/>
        </p:nvGrpSpPr>
        <p:grpSpPr>
          <a:xfrm>
            <a:off x="7175855" y="3160222"/>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3.6</a:t>
              </a:r>
            </a:p>
          </p:txBody>
        </p:sp>
      </p:grpSp>
      <p:sp>
        <p:nvSpPr>
          <p:cNvPr id="32" name="Rectangle 31"/>
          <p:cNvSpPr/>
          <p:nvPr/>
        </p:nvSpPr>
        <p:spPr>
          <a:xfrm>
            <a:off x="7956177" y="4470169"/>
            <a:ext cx="4065494" cy="1036887"/>
          </a:xfrm>
          <a:prstGeom prst="rect">
            <a:avLst/>
          </a:prstGeom>
        </p:spPr>
        <p:txBody>
          <a:bodyPr wrap="square">
            <a:spAutoFit/>
          </a:bodyPr>
          <a:lstStyle/>
          <a:p>
            <a:pPr>
              <a:lnSpc>
                <a:spcPct val="85000"/>
              </a:lnSpc>
              <a:spcAft>
                <a:spcPts val="1200"/>
              </a:spcAft>
            </a:pPr>
            <a:r>
              <a:rPr lang="en-GB" sz="2400" b="1" dirty="0">
                <a:solidFill>
                  <a:srgbClr val="1B1A69"/>
                </a:solidFill>
              </a:rPr>
              <a:t>Pupils learn new ideas by linking those ideas to existing knowledge.</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3.7</a:t>
              </a:r>
            </a:p>
          </p:txBody>
        </p:sp>
      </p:grpSp>
    </p:spTree>
    <p:custDataLst>
      <p:tags r:id="rId1"/>
    </p:custDataLst>
    <p:extLst>
      <p:ext uri="{BB962C8B-B14F-4D97-AF65-F5344CB8AC3E}">
        <p14:creationId xmlns:p14="http://schemas.microsoft.com/office/powerpoint/2010/main" val="1951974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29A758E-B87F-049B-9F90-8265D0AFB3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3474" y="138949"/>
            <a:ext cx="9353970" cy="623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649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890E-3379-C160-4CFA-66FBED9051BB}"/>
              </a:ext>
            </a:extLst>
          </p:cNvPr>
          <p:cNvSpPr>
            <a:spLocks noGrp="1"/>
          </p:cNvSpPr>
          <p:nvPr>
            <p:ph type="title"/>
          </p:nvPr>
        </p:nvSpPr>
        <p:spPr>
          <a:xfrm>
            <a:off x="228600" y="365126"/>
            <a:ext cx="11526254" cy="705686"/>
          </a:xfrm>
          <a:solidFill>
            <a:schemeClr val="accent1">
              <a:lumMod val="20000"/>
              <a:lumOff val="80000"/>
            </a:schemeClr>
          </a:solidFill>
          <a:ln w="28575">
            <a:solidFill>
              <a:schemeClr val="tx1"/>
            </a:solidFill>
          </a:ln>
        </p:spPr>
        <p:txBody>
          <a:bodyPr/>
          <a:lstStyle/>
          <a:p>
            <a:pPr algn="ctr"/>
            <a:r>
              <a:rPr lang="en-US" dirty="0"/>
              <a:t>Mono printing </a:t>
            </a:r>
            <a:endParaRPr lang="en-GB" dirty="0"/>
          </a:p>
        </p:txBody>
      </p:sp>
      <p:pic>
        <p:nvPicPr>
          <p:cNvPr id="4" name="Picture 3">
            <a:extLst>
              <a:ext uri="{FF2B5EF4-FFF2-40B4-BE49-F238E27FC236}">
                <a16:creationId xmlns:a16="http://schemas.microsoft.com/office/drawing/2014/main" id="{46455C9D-578D-0547-C809-4527287D093F}"/>
              </a:ext>
            </a:extLst>
          </p:cNvPr>
          <p:cNvPicPr>
            <a:picLocks noChangeAspect="1"/>
          </p:cNvPicPr>
          <p:nvPr/>
        </p:nvPicPr>
        <p:blipFill>
          <a:blip r:embed="rId2"/>
          <a:stretch>
            <a:fillRect/>
          </a:stretch>
        </p:blipFill>
        <p:spPr>
          <a:xfrm>
            <a:off x="1129464" y="1275348"/>
            <a:ext cx="9933071" cy="4577696"/>
          </a:xfrm>
          <a:prstGeom prst="rect">
            <a:avLst/>
          </a:prstGeom>
          <a:ln w="28575">
            <a:solidFill>
              <a:schemeClr val="tx1"/>
            </a:solidFill>
          </a:ln>
        </p:spPr>
      </p:pic>
    </p:spTree>
    <p:extLst>
      <p:ext uri="{BB962C8B-B14F-4D97-AF65-F5344CB8AC3E}">
        <p14:creationId xmlns:p14="http://schemas.microsoft.com/office/powerpoint/2010/main" val="2233481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2EC2086E-0283-8865-462C-FAC370907EEF}"/>
              </a:ext>
            </a:extLst>
          </p:cNvPr>
          <p:cNvSpPr>
            <a:spLocks noChangeArrowheads="1"/>
          </p:cNvSpPr>
          <p:nvPr/>
        </p:nvSpPr>
        <p:spPr bwMode="auto">
          <a:xfrm>
            <a:off x="-38040" y="250196"/>
            <a:ext cx="297901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Mono Printing</a:t>
            </a:r>
          </a:p>
        </p:txBody>
      </p:sp>
      <p:sp>
        <p:nvSpPr>
          <p:cNvPr id="14339" name="Rectangle 2">
            <a:extLst>
              <a:ext uri="{FF2B5EF4-FFF2-40B4-BE49-F238E27FC236}">
                <a16:creationId xmlns:a16="http://schemas.microsoft.com/office/drawing/2014/main" id="{C792782E-460B-7197-D69A-12F96D0385FA}"/>
              </a:ext>
            </a:extLst>
          </p:cNvPr>
          <p:cNvSpPr>
            <a:spLocks noChangeArrowheads="1"/>
          </p:cNvSpPr>
          <p:nvPr/>
        </p:nvSpPr>
        <p:spPr bwMode="auto">
          <a:xfrm>
            <a:off x="5667207" y="382588"/>
            <a:ext cx="617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dirty="0"/>
              <a:t>Use the ‘How to Mono Print Guide’ to begin creating your own building print. Begin with black ink.</a:t>
            </a:r>
          </a:p>
        </p:txBody>
      </p:sp>
      <p:sp>
        <p:nvSpPr>
          <p:cNvPr id="17" name="Isosceles Triangle 16">
            <a:hlinkClick r:id="rId3"/>
            <a:extLst>
              <a:ext uri="{FF2B5EF4-FFF2-40B4-BE49-F238E27FC236}">
                <a16:creationId xmlns:a16="http://schemas.microsoft.com/office/drawing/2014/main" id="{B2927E76-6ACD-2C12-6A27-269954AE7197}"/>
              </a:ext>
            </a:extLst>
          </p:cNvPr>
          <p:cNvSpPr/>
          <p:nvPr/>
        </p:nvSpPr>
        <p:spPr>
          <a:xfrm rot="5400000">
            <a:off x="9305132" y="5339557"/>
            <a:ext cx="422275" cy="3635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Online Media 1" title="How to mono-print, No sound, visual only.">
            <a:hlinkClick r:id="" action="ppaction://media"/>
            <a:extLst>
              <a:ext uri="{FF2B5EF4-FFF2-40B4-BE49-F238E27FC236}">
                <a16:creationId xmlns:a16="http://schemas.microsoft.com/office/drawing/2014/main" id="{E7A02ADB-16FF-EC84-DE7D-189415066701}"/>
              </a:ext>
            </a:extLst>
          </p:cNvPr>
          <p:cNvPicPr>
            <a:picLocks noRot="1" noChangeAspect="1"/>
          </p:cNvPicPr>
          <p:nvPr>
            <a:videoFile r:link="rId1"/>
          </p:nvPr>
        </p:nvPicPr>
        <p:blipFill>
          <a:blip r:embed="rId4"/>
          <a:stretch>
            <a:fillRect/>
          </a:stretch>
        </p:blipFill>
        <p:spPr>
          <a:xfrm>
            <a:off x="1451465" y="936625"/>
            <a:ext cx="9647989" cy="5451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0C4D-6A27-AB5E-68DB-65180B843780}"/>
              </a:ext>
            </a:extLst>
          </p:cNvPr>
          <p:cNvSpPr>
            <a:spLocks noGrp="1"/>
          </p:cNvSpPr>
          <p:nvPr>
            <p:ph type="title"/>
          </p:nvPr>
        </p:nvSpPr>
        <p:spPr>
          <a:xfrm>
            <a:off x="838200" y="365125"/>
            <a:ext cx="10515600" cy="890469"/>
          </a:xfrm>
          <a:solidFill>
            <a:schemeClr val="accent5">
              <a:lumMod val="40000"/>
              <a:lumOff val="60000"/>
            </a:schemeClr>
          </a:solidFill>
        </p:spPr>
        <p:txBody>
          <a:bodyPr>
            <a:normAutofit/>
          </a:bodyPr>
          <a:lstStyle/>
          <a:p>
            <a:pPr algn="ctr"/>
            <a:r>
              <a:rPr lang="en-US" sz="5400" dirty="0"/>
              <a:t>Refining a unit of work to take away </a:t>
            </a:r>
            <a:endParaRPr lang="en-GB" sz="5400" dirty="0"/>
          </a:p>
        </p:txBody>
      </p:sp>
      <p:pic>
        <p:nvPicPr>
          <p:cNvPr id="4" name="Picture 3">
            <a:extLst>
              <a:ext uri="{FF2B5EF4-FFF2-40B4-BE49-F238E27FC236}">
                <a16:creationId xmlns:a16="http://schemas.microsoft.com/office/drawing/2014/main" id="{5694D81B-B51F-AAB0-3D54-A765956E65A0}"/>
              </a:ext>
            </a:extLst>
          </p:cNvPr>
          <p:cNvPicPr>
            <a:picLocks noChangeAspect="1"/>
          </p:cNvPicPr>
          <p:nvPr/>
        </p:nvPicPr>
        <p:blipFill>
          <a:blip r:embed="rId2"/>
          <a:stretch>
            <a:fillRect/>
          </a:stretch>
        </p:blipFill>
        <p:spPr>
          <a:xfrm>
            <a:off x="325985" y="1883390"/>
            <a:ext cx="7040701" cy="2538484"/>
          </a:xfrm>
          <a:prstGeom prst="rect">
            <a:avLst/>
          </a:prstGeom>
          <a:ln w="38100">
            <a:solidFill>
              <a:schemeClr val="tx1"/>
            </a:solidFill>
          </a:ln>
        </p:spPr>
      </p:pic>
      <p:sp>
        <p:nvSpPr>
          <p:cNvPr id="6" name="TextBox 5">
            <a:extLst>
              <a:ext uri="{FF2B5EF4-FFF2-40B4-BE49-F238E27FC236}">
                <a16:creationId xmlns:a16="http://schemas.microsoft.com/office/drawing/2014/main" id="{E6CD8762-D039-ADA6-17FA-0C55265EDD5E}"/>
              </a:ext>
            </a:extLst>
          </p:cNvPr>
          <p:cNvSpPr txBox="1"/>
          <p:nvPr/>
        </p:nvSpPr>
        <p:spPr>
          <a:xfrm>
            <a:off x="7792872" y="1419366"/>
            <a:ext cx="3560928" cy="1938992"/>
          </a:xfrm>
          <a:prstGeom prst="rect">
            <a:avLst/>
          </a:prstGeom>
          <a:noFill/>
          <a:ln w="38100">
            <a:solidFill>
              <a:schemeClr val="tx1"/>
            </a:solidFill>
          </a:ln>
        </p:spPr>
        <p:txBody>
          <a:bodyPr wrap="square">
            <a:spAutoFit/>
          </a:bodyPr>
          <a:lstStyle/>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Design Process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Products &amp; Designers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Textiles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Resistant Materials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Food &amp; Nutrition</a:t>
            </a:r>
          </a:p>
        </p:txBody>
      </p:sp>
      <p:sp>
        <p:nvSpPr>
          <p:cNvPr id="7" name="TextBox 6">
            <a:extLst>
              <a:ext uri="{FF2B5EF4-FFF2-40B4-BE49-F238E27FC236}">
                <a16:creationId xmlns:a16="http://schemas.microsoft.com/office/drawing/2014/main" id="{389C4223-5B81-6CED-E1AD-B75B1120F042}"/>
              </a:ext>
            </a:extLst>
          </p:cNvPr>
          <p:cNvSpPr txBox="1"/>
          <p:nvPr/>
        </p:nvSpPr>
        <p:spPr>
          <a:xfrm>
            <a:off x="7792872" y="3429000"/>
            <a:ext cx="3560928" cy="2308324"/>
          </a:xfrm>
          <a:prstGeom prst="rect">
            <a:avLst/>
          </a:prstGeom>
          <a:noFill/>
          <a:ln w="38100">
            <a:solidFill>
              <a:schemeClr val="tx1"/>
            </a:solidFill>
          </a:ln>
        </p:spPr>
        <p:txBody>
          <a:bodyPr wrap="square">
            <a:spAutoFit/>
          </a:bodyPr>
          <a:lstStyle/>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Artists and artwork</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Sculpture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Collage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Drawing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Painting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Printing </a:t>
            </a:r>
          </a:p>
        </p:txBody>
      </p:sp>
    </p:spTree>
    <p:extLst>
      <p:ext uri="{BB962C8B-B14F-4D97-AF65-F5344CB8AC3E}">
        <p14:creationId xmlns:p14="http://schemas.microsoft.com/office/powerpoint/2010/main" val="2213358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0B49CE4-1755-D665-FF72-3D6BB8E368AA}"/>
              </a:ext>
            </a:extLst>
          </p:cNvPr>
          <p:cNvGraphicFramePr>
            <a:graphicFrameLocks noGrp="1"/>
          </p:cNvGraphicFramePr>
          <p:nvPr>
            <p:extLst>
              <p:ext uri="{D42A27DB-BD31-4B8C-83A1-F6EECF244321}">
                <p14:modId xmlns:p14="http://schemas.microsoft.com/office/powerpoint/2010/main" val="2920355059"/>
              </p:ext>
            </p:extLst>
          </p:nvPr>
        </p:nvGraphicFramePr>
        <p:xfrm>
          <a:off x="272955" y="419415"/>
          <a:ext cx="11723426" cy="5219840"/>
        </p:xfrm>
        <a:graphic>
          <a:graphicData uri="http://schemas.openxmlformats.org/drawingml/2006/table">
            <a:tbl>
              <a:tblPr firstRow="1" bandRow="1">
                <a:tableStyleId>{5940675A-B579-460E-94D1-54222C63F5DA}</a:tableStyleId>
              </a:tblPr>
              <a:tblGrid>
                <a:gridCol w="3907809">
                  <a:extLst>
                    <a:ext uri="{9D8B030D-6E8A-4147-A177-3AD203B41FA5}">
                      <a16:colId xmlns:a16="http://schemas.microsoft.com/office/drawing/2014/main" val="3207299645"/>
                    </a:ext>
                  </a:extLst>
                </a:gridCol>
                <a:gridCol w="1953904">
                  <a:extLst>
                    <a:ext uri="{9D8B030D-6E8A-4147-A177-3AD203B41FA5}">
                      <a16:colId xmlns:a16="http://schemas.microsoft.com/office/drawing/2014/main" val="1568102982"/>
                    </a:ext>
                  </a:extLst>
                </a:gridCol>
                <a:gridCol w="2074150">
                  <a:extLst>
                    <a:ext uri="{9D8B030D-6E8A-4147-A177-3AD203B41FA5}">
                      <a16:colId xmlns:a16="http://schemas.microsoft.com/office/drawing/2014/main" val="940500799"/>
                    </a:ext>
                  </a:extLst>
                </a:gridCol>
                <a:gridCol w="3787563">
                  <a:extLst>
                    <a:ext uri="{9D8B030D-6E8A-4147-A177-3AD203B41FA5}">
                      <a16:colId xmlns:a16="http://schemas.microsoft.com/office/drawing/2014/main" val="3631818824"/>
                    </a:ext>
                  </a:extLst>
                </a:gridCol>
              </a:tblGrid>
              <a:tr h="508633">
                <a:tc gridSpan="2">
                  <a:txBody>
                    <a:bodyPr/>
                    <a:lstStyle/>
                    <a:p>
                      <a:pPr algn="l"/>
                      <a:r>
                        <a:rPr lang="en-US" dirty="0"/>
                        <a:t>Year group:</a:t>
                      </a:r>
                    </a:p>
                  </a:txBody>
                  <a:tcPr/>
                </a:tc>
                <a:tc hMerge="1">
                  <a:txBody>
                    <a:bodyPr/>
                    <a:lstStyle/>
                    <a:p>
                      <a:pPr algn="ctr"/>
                      <a:r>
                        <a:rPr lang="en-US" dirty="0"/>
                        <a:t>Topic </a:t>
                      </a:r>
                      <a:endParaRPr lang="en-GB" dirty="0"/>
                    </a:p>
                  </a:txBody>
                  <a:tcPr/>
                </a:tc>
                <a:tc gridSpan="2">
                  <a:txBody>
                    <a:bodyPr/>
                    <a:lstStyle/>
                    <a:p>
                      <a:pPr algn="l"/>
                      <a:r>
                        <a:rPr lang="en-US" dirty="0"/>
                        <a:t>Theme:</a:t>
                      </a:r>
                      <a:endParaRPr lang="en-GB" dirty="0"/>
                    </a:p>
                  </a:txBody>
                  <a:tcPr/>
                </a:tc>
                <a:tc hMerge="1">
                  <a:txBody>
                    <a:bodyPr/>
                    <a:lstStyle/>
                    <a:p>
                      <a:pPr algn="ctr"/>
                      <a:endParaRPr lang="en-GB" dirty="0"/>
                    </a:p>
                  </a:txBody>
                  <a:tcPr/>
                </a:tc>
                <a:extLst>
                  <a:ext uri="{0D108BD9-81ED-4DB2-BD59-A6C34878D82A}">
                    <a16:rowId xmlns:a16="http://schemas.microsoft.com/office/drawing/2014/main" val="2831258972"/>
                  </a:ext>
                </a:extLst>
              </a:tr>
              <a:tr h="504967">
                <a:tc>
                  <a:txBody>
                    <a:bodyPr/>
                    <a:lstStyle/>
                    <a:p>
                      <a:pPr algn="ctr"/>
                      <a:r>
                        <a:rPr lang="en-US" dirty="0"/>
                        <a:t>Artists and artwork / Designers </a:t>
                      </a:r>
                      <a:endParaRPr lang="en-GB" dirty="0"/>
                    </a:p>
                  </a:txBody>
                  <a:tcPr/>
                </a:tc>
                <a:tc gridSpan="2">
                  <a:txBody>
                    <a:bodyPr/>
                    <a:lstStyle/>
                    <a:p>
                      <a:pPr algn="ctr"/>
                      <a:r>
                        <a:rPr lang="en-US" dirty="0"/>
                        <a:t>Skills </a:t>
                      </a:r>
                      <a:endParaRPr lang="en-GB" dirty="0"/>
                    </a:p>
                  </a:txBody>
                  <a:tcPr/>
                </a:tc>
                <a:tc hMerge="1">
                  <a:txBody>
                    <a:bodyPr/>
                    <a:lstStyle/>
                    <a:p>
                      <a:endParaRPr lang="en-GB"/>
                    </a:p>
                  </a:txBody>
                  <a:tcPr/>
                </a:tc>
                <a:tc>
                  <a:txBody>
                    <a:bodyPr/>
                    <a:lstStyle/>
                    <a:p>
                      <a:pPr algn="ctr"/>
                      <a:r>
                        <a:rPr lang="en-US" dirty="0"/>
                        <a:t>Outcomes </a:t>
                      </a:r>
                      <a:endParaRPr lang="en-GB" dirty="0"/>
                    </a:p>
                  </a:txBody>
                  <a:tcPr/>
                </a:tc>
                <a:extLst>
                  <a:ext uri="{0D108BD9-81ED-4DB2-BD59-A6C34878D82A}">
                    <a16:rowId xmlns:a16="http://schemas.microsoft.com/office/drawing/2014/main" val="2853076768"/>
                  </a:ext>
                </a:extLst>
              </a:tr>
              <a:tr h="1711741">
                <a:tc>
                  <a:txBody>
                    <a:bodyPr/>
                    <a:lstStyle/>
                    <a:p>
                      <a:pPr algn="ctr"/>
                      <a:endParaRPr lang="en-GB" dirty="0"/>
                    </a:p>
                  </a:txBody>
                  <a:tcPr/>
                </a:tc>
                <a:tc gridSpan="2">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GB" dirty="0"/>
                    </a:p>
                  </a:txBody>
                  <a:tcPr/>
                </a:tc>
                <a:tc hMerge="1">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2203925543"/>
                  </a:ext>
                </a:extLst>
              </a:tr>
            </a:tbl>
          </a:graphicData>
        </a:graphic>
      </p:graphicFrame>
    </p:spTree>
    <p:extLst>
      <p:ext uri="{BB962C8B-B14F-4D97-AF65-F5344CB8AC3E}">
        <p14:creationId xmlns:p14="http://schemas.microsoft.com/office/powerpoint/2010/main" val="2166126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87FA6-0A2E-488A-9F88-3C6FC0B7ED65}"/>
              </a:ext>
            </a:extLst>
          </p:cNvPr>
          <p:cNvSpPr>
            <a:spLocks noGrp="1"/>
          </p:cNvSpPr>
          <p:nvPr>
            <p:ph type="title"/>
          </p:nvPr>
        </p:nvSpPr>
        <p:spPr>
          <a:xfrm>
            <a:off x="838200" y="365125"/>
            <a:ext cx="10515600" cy="880579"/>
          </a:xfrm>
          <a:solidFill>
            <a:schemeClr val="accent1">
              <a:lumMod val="60000"/>
              <a:lumOff val="40000"/>
            </a:schemeClr>
          </a:solidFill>
        </p:spPr>
        <p:txBody>
          <a:bodyPr/>
          <a:lstStyle/>
          <a:p>
            <a:pPr algn="ctr"/>
            <a:r>
              <a:rPr lang="en-US" dirty="0"/>
              <a:t>Cross curricular opportunities </a:t>
            </a:r>
            <a:endParaRPr lang="en-GB" dirty="0"/>
          </a:p>
        </p:txBody>
      </p:sp>
      <p:sp>
        <p:nvSpPr>
          <p:cNvPr id="4" name="TextBox 3">
            <a:extLst>
              <a:ext uri="{FF2B5EF4-FFF2-40B4-BE49-F238E27FC236}">
                <a16:creationId xmlns:a16="http://schemas.microsoft.com/office/drawing/2014/main" id="{E808EC77-726E-451F-8910-1E794E6DAD8D}"/>
              </a:ext>
            </a:extLst>
          </p:cNvPr>
          <p:cNvSpPr txBox="1"/>
          <p:nvPr/>
        </p:nvSpPr>
        <p:spPr>
          <a:xfrm>
            <a:off x="218660" y="1716155"/>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Science Week- observational drawing </a:t>
            </a:r>
            <a:endParaRPr lang="en-GB" dirty="0"/>
          </a:p>
        </p:txBody>
      </p:sp>
      <p:sp>
        <p:nvSpPr>
          <p:cNvPr id="6" name="TextBox 5">
            <a:extLst>
              <a:ext uri="{FF2B5EF4-FFF2-40B4-BE49-F238E27FC236}">
                <a16:creationId xmlns:a16="http://schemas.microsoft.com/office/drawing/2014/main" id="{E9EB38E0-0595-4D4B-8953-C5EC15C8C057}"/>
              </a:ext>
            </a:extLst>
          </p:cNvPr>
          <p:cNvSpPr txBox="1"/>
          <p:nvPr/>
        </p:nvSpPr>
        <p:spPr>
          <a:xfrm>
            <a:off x="4293704" y="1683024"/>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World Book Day – illustrators </a:t>
            </a:r>
            <a:r>
              <a:rPr lang="en-US" dirty="0"/>
              <a:t>	</a:t>
            </a:r>
            <a:endParaRPr lang="en-GB" dirty="0"/>
          </a:p>
        </p:txBody>
      </p:sp>
      <p:sp>
        <p:nvSpPr>
          <p:cNvPr id="7" name="TextBox 6">
            <a:extLst>
              <a:ext uri="{FF2B5EF4-FFF2-40B4-BE49-F238E27FC236}">
                <a16:creationId xmlns:a16="http://schemas.microsoft.com/office/drawing/2014/main" id="{B0050BCA-8D8F-41B2-B80E-49C3C6E27756}"/>
              </a:ext>
            </a:extLst>
          </p:cNvPr>
          <p:cNvSpPr txBox="1"/>
          <p:nvPr/>
        </p:nvSpPr>
        <p:spPr>
          <a:xfrm>
            <a:off x="8269357" y="1683023"/>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Christmas- gift and craft   </a:t>
            </a:r>
            <a:r>
              <a:rPr lang="en-US" dirty="0"/>
              <a:t>	</a:t>
            </a:r>
            <a:endParaRPr lang="en-GB" dirty="0"/>
          </a:p>
        </p:txBody>
      </p:sp>
      <p:sp>
        <p:nvSpPr>
          <p:cNvPr id="8" name="TextBox 7">
            <a:extLst>
              <a:ext uri="{FF2B5EF4-FFF2-40B4-BE49-F238E27FC236}">
                <a16:creationId xmlns:a16="http://schemas.microsoft.com/office/drawing/2014/main" id="{B7D21769-F477-4C9D-AE38-7829B25934E0}"/>
              </a:ext>
            </a:extLst>
          </p:cNvPr>
          <p:cNvSpPr txBox="1"/>
          <p:nvPr/>
        </p:nvSpPr>
        <p:spPr>
          <a:xfrm>
            <a:off x="218659" y="2810824"/>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       Easter – card and craft  </a:t>
            </a:r>
            <a:r>
              <a:rPr lang="en-US" dirty="0"/>
              <a:t>	</a:t>
            </a:r>
            <a:endParaRPr lang="en-GB" dirty="0"/>
          </a:p>
        </p:txBody>
      </p:sp>
      <p:sp>
        <p:nvSpPr>
          <p:cNvPr id="9" name="TextBox 8">
            <a:extLst>
              <a:ext uri="{FF2B5EF4-FFF2-40B4-BE49-F238E27FC236}">
                <a16:creationId xmlns:a16="http://schemas.microsoft.com/office/drawing/2014/main" id="{2078BF98-DDD7-47E7-8A22-6CCBFC03A593}"/>
              </a:ext>
            </a:extLst>
          </p:cNvPr>
          <p:cNvSpPr txBox="1"/>
          <p:nvPr/>
        </p:nvSpPr>
        <p:spPr>
          <a:xfrm>
            <a:off x="4293703" y="3026268"/>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Summer Term </a:t>
            </a:r>
            <a:endParaRPr lang="en-GB" dirty="0"/>
          </a:p>
        </p:txBody>
      </p:sp>
      <p:sp>
        <p:nvSpPr>
          <p:cNvPr id="10" name="TextBox 9">
            <a:extLst>
              <a:ext uri="{FF2B5EF4-FFF2-40B4-BE49-F238E27FC236}">
                <a16:creationId xmlns:a16="http://schemas.microsoft.com/office/drawing/2014/main" id="{628CCF08-3265-4EA9-9455-A2470F1B1402}"/>
              </a:ext>
            </a:extLst>
          </p:cNvPr>
          <p:cNvSpPr txBox="1"/>
          <p:nvPr/>
        </p:nvSpPr>
        <p:spPr>
          <a:xfrm>
            <a:off x="8368749" y="2967998"/>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British Values</a:t>
            </a:r>
            <a:endParaRPr lang="en-GB" sz="2800" dirty="0"/>
          </a:p>
        </p:txBody>
      </p:sp>
      <p:sp>
        <p:nvSpPr>
          <p:cNvPr id="11" name="TextBox 10">
            <a:extLst>
              <a:ext uri="{FF2B5EF4-FFF2-40B4-BE49-F238E27FC236}">
                <a16:creationId xmlns:a16="http://schemas.microsoft.com/office/drawing/2014/main" id="{1B40FFF7-CA90-485E-8453-984022873597}"/>
              </a:ext>
            </a:extLst>
          </p:cNvPr>
          <p:cNvSpPr txBox="1"/>
          <p:nvPr/>
        </p:nvSpPr>
        <p:spPr>
          <a:xfrm>
            <a:off x="4293704" y="3896488"/>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Mothers’ Day </a:t>
            </a:r>
            <a:endParaRPr lang="en-GB" dirty="0"/>
          </a:p>
        </p:txBody>
      </p:sp>
      <p:sp>
        <p:nvSpPr>
          <p:cNvPr id="3" name="TextBox 2">
            <a:extLst>
              <a:ext uri="{FF2B5EF4-FFF2-40B4-BE49-F238E27FC236}">
                <a16:creationId xmlns:a16="http://schemas.microsoft.com/office/drawing/2014/main" id="{1448B172-5F0B-4A10-F048-0905751A385E}"/>
              </a:ext>
            </a:extLst>
          </p:cNvPr>
          <p:cNvSpPr txBox="1"/>
          <p:nvPr/>
        </p:nvSpPr>
        <p:spPr>
          <a:xfrm>
            <a:off x="218659" y="4021542"/>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Black History Month – artist study </a:t>
            </a:r>
            <a:endParaRPr lang="en-GB" dirty="0"/>
          </a:p>
        </p:txBody>
      </p:sp>
      <p:sp>
        <p:nvSpPr>
          <p:cNvPr id="5" name="TextBox 4">
            <a:extLst>
              <a:ext uri="{FF2B5EF4-FFF2-40B4-BE49-F238E27FC236}">
                <a16:creationId xmlns:a16="http://schemas.microsoft.com/office/drawing/2014/main" id="{FBCCED12-3F57-A4C4-FC8C-7CD74E01ABE2}"/>
              </a:ext>
            </a:extLst>
          </p:cNvPr>
          <p:cNvSpPr txBox="1"/>
          <p:nvPr/>
        </p:nvSpPr>
        <p:spPr>
          <a:xfrm>
            <a:off x="8269356" y="3896488"/>
            <a:ext cx="3604591" cy="461665"/>
          </a:xfrm>
          <a:custGeom>
            <a:avLst/>
            <a:gdLst>
              <a:gd name="connsiteX0" fmla="*/ 0 w 3604591"/>
              <a:gd name="connsiteY0" fmla="*/ 0 h 461665"/>
              <a:gd name="connsiteX1" fmla="*/ 636811 w 3604591"/>
              <a:gd name="connsiteY1" fmla="*/ 0 h 461665"/>
              <a:gd name="connsiteX2" fmla="*/ 1273622 w 3604591"/>
              <a:gd name="connsiteY2" fmla="*/ 0 h 461665"/>
              <a:gd name="connsiteX3" fmla="*/ 1874387 w 3604591"/>
              <a:gd name="connsiteY3" fmla="*/ 0 h 461665"/>
              <a:gd name="connsiteX4" fmla="*/ 2475152 w 3604591"/>
              <a:gd name="connsiteY4" fmla="*/ 0 h 461665"/>
              <a:gd name="connsiteX5" fmla="*/ 2967780 w 3604591"/>
              <a:gd name="connsiteY5" fmla="*/ 0 h 461665"/>
              <a:gd name="connsiteX6" fmla="*/ 3604591 w 3604591"/>
              <a:gd name="connsiteY6" fmla="*/ 0 h 461665"/>
              <a:gd name="connsiteX7" fmla="*/ 3604591 w 3604591"/>
              <a:gd name="connsiteY7" fmla="*/ 461665 h 461665"/>
              <a:gd name="connsiteX8" fmla="*/ 2931734 w 3604591"/>
              <a:gd name="connsiteY8" fmla="*/ 461665 h 461665"/>
              <a:gd name="connsiteX9" fmla="*/ 2258877 w 3604591"/>
              <a:gd name="connsiteY9" fmla="*/ 461665 h 461665"/>
              <a:gd name="connsiteX10" fmla="*/ 1730204 w 3604591"/>
              <a:gd name="connsiteY10" fmla="*/ 461665 h 461665"/>
              <a:gd name="connsiteX11" fmla="*/ 1129439 w 3604591"/>
              <a:gd name="connsiteY11" fmla="*/ 461665 h 461665"/>
              <a:gd name="connsiteX12" fmla="*/ 0 w 3604591"/>
              <a:gd name="connsiteY12" fmla="*/ 461665 h 461665"/>
              <a:gd name="connsiteX13" fmla="*/ 0 w 3604591"/>
              <a:gd name="connsiteY13"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461665"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624541" y="139367"/>
                  <a:pt x="3596182" y="361235"/>
                  <a:pt x="3604591" y="461665"/>
                </a:cubicBezTo>
                <a:cubicBezTo>
                  <a:pt x="3317606" y="436824"/>
                  <a:pt x="3207614" y="486361"/>
                  <a:pt x="2931734" y="461665"/>
                </a:cubicBezTo>
                <a:cubicBezTo>
                  <a:pt x="2655854" y="436969"/>
                  <a:pt x="2438954" y="477574"/>
                  <a:pt x="2258877" y="461665"/>
                </a:cubicBezTo>
                <a:cubicBezTo>
                  <a:pt x="2078800" y="445756"/>
                  <a:pt x="1977042" y="473324"/>
                  <a:pt x="1730204" y="461665"/>
                </a:cubicBezTo>
                <a:cubicBezTo>
                  <a:pt x="1483366" y="450006"/>
                  <a:pt x="1280521" y="491411"/>
                  <a:pt x="1129439" y="461665"/>
                </a:cubicBezTo>
                <a:cubicBezTo>
                  <a:pt x="978357" y="431919"/>
                  <a:pt x="411838" y="478053"/>
                  <a:pt x="0" y="461665"/>
                </a:cubicBezTo>
                <a:cubicBezTo>
                  <a:pt x="9423" y="259906"/>
                  <a:pt x="11610" y="199532"/>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400" dirty="0"/>
              <a:t>Key Events (Coronation)</a:t>
            </a:r>
            <a:endParaRPr lang="en-GB" sz="1600" dirty="0"/>
          </a:p>
        </p:txBody>
      </p:sp>
      <p:sp>
        <p:nvSpPr>
          <p:cNvPr id="12" name="TextBox 11">
            <a:extLst>
              <a:ext uri="{FF2B5EF4-FFF2-40B4-BE49-F238E27FC236}">
                <a16:creationId xmlns:a16="http://schemas.microsoft.com/office/drawing/2014/main" id="{C0B68D78-CCC9-8CC4-672A-B46EDD925D1C}"/>
              </a:ext>
            </a:extLst>
          </p:cNvPr>
          <p:cNvSpPr txBox="1"/>
          <p:nvPr/>
        </p:nvSpPr>
        <p:spPr>
          <a:xfrm>
            <a:off x="8269356" y="4651757"/>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a:t>Bonfire Night  </a:t>
            </a:r>
            <a:endParaRPr lang="en-GB" dirty="0"/>
          </a:p>
        </p:txBody>
      </p:sp>
      <p:sp>
        <p:nvSpPr>
          <p:cNvPr id="13" name="TextBox 12">
            <a:extLst>
              <a:ext uri="{FF2B5EF4-FFF2-40B4-BE49-F238E27FC236}">
                <a16:creationId xmlns:a16="http://schemas.microsoft.com/office/drawing/2014/main" id="{9D599FA8-0506-C87C-8659-D61308B3CF14}"/>
              </a:ext>
            </a:extLst>
          </p:cNvPr>
          <p:cNvSpPr txBox="1"/>
          <p:nvPr/>
        </p:nvSpPr>
        <p:spPr>
          <a:xfrm>
            <a:off x="4293703" y="4744089"/>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xmlns="" sd="2719327787">
                  <a:prstGeom prst="rect">
                    <a:avLst/>
                  </a:prstGeom>
                  <ask:type>
                    <ask:lineSketchFreehand/>
                  </ask:type>
                </ask:lineSketchStyleProps>
              </a:ext>
            </a:extLst>
          </a:ln>
        </p:spPr>
        <p:txBody>
          <a:bodyPr wrap="square" rtlCol="0">
            <a:spAutoFit/>
          </a:bodyPr>
          <a:lstStyle/>
          <a:p>
            <a:pPr algn="ctr"/>
            <a:r>
              <a:rPr lang="en-US" sz="2800" dirty="0" err="1"/>
              <a:t>Maths</a:t>
            </a:r>
            <a:r>
              <a:rPr lang="en-US" sz="2800" dirty="0"/>
              <a:t> week – pattern, tessellation, symmetry </a:t>
            </a:r>
            <a:endParaRPr lang="en-GB" dirty="0"/>
          </a:p>
        </p:txBody>
      </p:sp>
    </p:spTree>
    <p:extLst>
      <p:ext uri="{BB962C8B-B14F-4D97-AF65-F5344CB8AC3E}">
        <p14:creationId xmlns:p14="http://schemas.microsoft.com/office/powerpoint/2010/main" val="2086340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C246-05DB-4CCF-A97E-AEF6D7326E6B}"/>
              </a:ext>
            </a:extLst>
          </p:cNvPr>
          <p:cNvSpPr>
            <a:spLocks noGrp="1"/>
          </p:cNvSpPr>
          <p:nvPr>
            <p:ph type="title"/>
          </p:nvPr>
        </p:nvSpPr>
        <p:spPr>
          <a:xfrm>
            <a:off x="838200" y="336990"/>
            <a:ext cx="10515600" cy="816561"/>
          </a:xfrm>
          <a:solidFill>
            <a:schemeClr val="accent1">
              <a:lumMod val="60000"/>
              <a:lumOff val="40000"/>
            </a:schemeClr>
          </a:solidFill>
        </p:spPr>
        <p:txBody>
          <a:bodyPr/>
          <a:lstStyle/>
          <a:p>
            <a:pPr algn="ctr"/>
            <a:r>
              <a:rPr lang="en-US" dirty="0"/>
              <a:t>Resourcing and ideas </a:t>
            </a:r>
            <a:endParaRPr lang="en-GB" dirty="0"/>
          </a:p>
        </p:txBody>
      </p:sp>
      <p:sp>
        <p:nvSpPr>
          <p:cNvPr id="4" name="TextBox 3">
            <a:extLst>
              <a:ext uri="{FF2B5EF4-FFF2-40B4-BE49-F238E27FC236}">
                <a16:creationId xmlns:a16="http://schemas.microsoft.com/office/drawing/2014/main" id="{3776B755-8F60-410F-B0C0-AE430B8DE5A5}"/>
              </a:ext>
            </a:extLst>
          </p:cNvPr>
          <p:cNvSpPr txBox="1"/>
          <p:nvPr/>
        </p:nvSpPr>
        <p:spPr>
          <a:xfrm>
            <a:off x="8679304" y="5092504"/>
            <a:ext cx="3236031" cy="646331"/>
          </a:xfrm>
          <a:custGeom>
            <a:avLst/>
            <a:gdLst>
              <a:gd name="connsiteX0" fmla="*/ 0 w 3236031"/>
              <a:gd name="connsiteY0" fmla="*/ 0 h 646331"/>
              <a:gd name="connsiteX1" fmla="*/ 539339 w 3236031"/>
              <a:gd name="connsiteY1" fmla="*/ 0 h 646331"/>
              <a:gd name="connsiteX2" fmla="*/ 1143398 w 3236031"/>
              <a:gd name="connsiteY2" fmla="*/ 0 h 646331"/>
              <a:gd name="connsiteX3" fmla="*/ 1650376 w 3236031"/>
              <a:gd name="connsiteY3" fmla="*/ 0 h 646331"/>
              <a:gd name="connsiteX4" fmla="*/ 2222075 w 3236031"/>
              <a:gd name="connsiteY4" fmla="*/ 0 h 646331"/>
              <a:gd name="connsiteX5" fmla="*/ 2664332 w 3236031"/>
              <a:gd name="connsiteY5" fmla="*/ 0 h 646331"/>
              <a:gd name="connsiteX6" fmla="*/ 3236031 w 3236031"/>
              <a:gd name="connsiteY6" fmla="*/ 0 h 646331"/>
              <a:gd name="connsiteX7" fmla="*/ 3236031 w 3236031"/>
              <a:gd name="connsiteY7" fmla="*/ 329629 h 646331"/>
              <a:gd name="connsiteX8" fmla="*/ 3236031 w 3236031"/>
              <a:gd name="connsiteY8" fmla="*/ 646331 h 646331"/>
              <a:gd name="connsiteX9" fmla="*/ 2664332 w 3236031"/>
              <a:gd name="connsiteY9" fmla="*/ 646331 h 646331"/>
              <a:gd name="connsiteX10" fmla="*/ 2124994 w 3236031"/>
              <a:gd name="connsiteY10" fmla="*/ 646331 h 646331"/>
              <a:gd name="connsiteX11" fmla="*/ 1553295 w 3236031"/>
              <a:gd name="connsiteY11" fmla="*/ 646331 h 646331"/>
              <a:gd name="connsiteX12" fmla="*/ 1111037 w 3236031"/>
              <a:gd name="connsiteY12" fmla="*/ 646331 h 646331"/>
              <a:gd name="connsiteX13" fmla="*/ 668780 w 3236031"/>
              <a:gd name="connsiteY13" fmla="*/ 646331 h 646331"/>
              <a:gd name="connsiteX14" fmla="*/ 0 w 3236031"/>
              <a:gd name="connsiteY14" fmla="*/ 646331 h 646331"/>
              <a:gd name="connsiteX15" fmla="*/ 0 w 3236031"/>
              <a:gd name="connsiteY15" fmla="*/ 336092 h 646331"/>
              <a:gd name="connsiteX16" fmla="*/ 0 w 3236031"/>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6031" h="646331" fill="none" extrusionOk="0">
                <a:moveTo>
                  <a:pt x="0" y="0"/>
                </a:moveTo>
                <a:cubicBezTo>
                  <a:pt x="184184" y="-43270"/>
                  <a:pt x="358720" y="57073"/>
                  <a:pt x="539339" y="0"/>
                </a:cubicBezTo>
                <a:cubicBezTo>
                  <a:pt x="719958" y="-57073"/>
                  <a:pt x="963712" y="28604"/>
                  <a:pt x="1143398" y="0"/>
                </a:cubicBezTo>
                <a:cubicBezTo>
                  <a:pt x="1323084" y="-28604"/>
                  <a:pt x="1544206" y="30807"/>
                  <a:pt x="1650376" y="0"/>
                </a:cubicBezTo>
                <a:cubicBezTo>
                  <a:pt x="1756546" y="-30807"/>
                  <a:pt x="2086469" y="66845"/>
                  <a:pt x="2222075" y="0"/>
                </a:cubicBezTo>
                <a:cubicBezTo>
                  <a:pt x="2357681" y="-66845"/>
                  <a:pt x="2485168" y="42590"/>
                  <a:pt x="2664332" y="0"/>
                </a:cubicBezTo>
                <a:cubicBezTo>
                  <a:pt x="2843496" y="-42590"/>
                  <a:pt x="3083636" y="5379"/>
                  <a:pt x="3236031" y="0"/>
                </a:cubicBezTo>
                <a:cubicBezTo>
                  <a:pt x="3239413" y="66717"/>
                  <a:pt x="3202712" y="235519"/>
                  <a:pt x="3236031" y="329629"/>
                </a:cubicBezTo>
                <a:cubicBezTo>
                  <a:pt x="3269350" y="423739"/>
                  <a:pt x="3224734" y="489423"/>
                  <a:pt x="3236031" y="646331"/>
                </a:cubicBezTo>
                <a:cubicBezTo>
                  <a:pt x="3051489" y="684404"/>
                  <a:pt x="2865826" y="600014"/>
                  <a:pt x="2664332" y="646331"/>
                </a:cubicBezTo>
                <a:cubicBezTo>
                  <a:pt x="2462838" y="692648"/>
                  <a:pt x="2255877" y="634322"/>
                  <a:pt x="2124994" y="646331"/>
                </a:cubicBezTo>
                <a:cubicBezTo>
                  <a:pt x="1994111" y="658340"/>
                  <a:pt x="1828141" y="580991"/>
                  <a:pt x="1553295" y="646331"/>
                </a:cubicBezTo>
                <a:cubicBezTo>
                  <a:pt x="1278449" y="711671"/>
                  <a:pt x="1201653" y="594770"/>
                  <a:pt x="1111037" y="646331"/>
                </a:cubicBezTo>
                <a:cubicBezTo>
                  <a:pt x="1020421" y="697892"/>
                  <a:pt x="812736" y="634300"/>
                  <a:pt x="668780" y="646331"/>
                </a:cubicBezTo>
                <a:cubicBezTo>
                  <a:pt x="524824" y="658362"/>
                  <a:pt x="149753" y="613023"/>
                  <a:pt x="0" y="646331"/>
                </a:cubicBezTo>
                <a:cubicBezTo>
                  <a:pt x="-9284" y="542785"/>
                  <a:pt x="9798" y="447546"/>
                  <a:pt x="0" y="336092"/>
                </a:cubicBezTo>
                <a:cubicBezTo>
                  <a:pt x="-9798" y="224638"/>
                  <a:pt x="33228" y="131673"/>
                  <a:pt x="0" y="0"/>
                </a:cubicBezTo>
                <a:close/>
              </a:path>
              <a:path w="3236031" h="646331" stroke="0" extrusionOk="0">
                <a:moveTo>
                  <a:pt x="0" y="0"/>
                </a:moveTo>
                <a:cubicBezTo>
                  <a:pt x="228755" y="-47982"/>
                  <a:pt x="379065" y="42471"/>
                  <a:pt x="571699" y="0"/>
                </a:cubicBezTo>
                <a:cubicBezTo>
                  <a:pt x="764333" y="-42471"/>
                  <a:pt x="917826" y="13176"/>
                  <a:pt x="1078677" y="0"/>
                </a:cubicBezTo>
                <a:cubicBezTo>
                  <a:pt x="1239528" y="-13176"/>
                  <a:pt x="1438800" y="27734"/>
                  <a:pt x="1553295" y="0"/>
                </a:cubicBezTo>
                <a:cubicBezTo>
                  <a:pt x="1667790" y="-27734"/>
                  <a:pt x="1860509" y="26767"/>
                  <a:pt x="2027913" y="0"/>
                </a:cubicBezTo>
                <a:cubicBezTo>
                  <a:pt x="2195317" y="-26767"/>
                  <a:pt x="2284310" y="9061"/>
                  <a:pt x="2534891" y="0"/>
                </a:cubicBezTo>
                <a:cubicBezTo>
                  <a:pt x="2785472" y="-9061"/>
                  <a:pt x="2995311" y="19210"/>
                  <a:pt x="3236031" y="0"/>
                </a:cubicBezTo>
                <a:cubicBezTo>
                  <a:pt x="3263730" y="82672"/>
                  <a:pt x="3229750" y="231676"/>
                  <a:pt x="3236031" y="303776"/>
                </a:cubicBezTo>
                <a:cubicBezTo>
                  <a:pt x="3242312" y="375876"/>
                  <a:pt x="3206483" y="485013"/>
                  <a:pt x="3236031" y="646331"/>
                </a:cubicBezTo>
                <a:cubicBezTo>
                  <a:pt x="2954488" y="692824"/>
                  <a:pt x="2820298" y="619723"/>
                  <a:pt x="2631972" y="646331"/>
                </a:cubicBezTo>
                <a:cubicBezTo>
                  <a:pt x="2443646" y="672939"/>
                  <a:pt x="2215259" y="629207"/>
                  <a:pt x="2092633" y="646331"/>
                </a:cubicBezTo>
                <a:cubicBezTo>
                  <a:pt x="1970007" y="663455"/>
                  <a:pt x="1736303" y="595841"/>
                  <a:pt x="1553295" y="646331"/>
                </a:cubicBezTo>
                <a:cubicBezTo>
                  <a:pt x="1370287" y="696821"/>
                  <a:pt x="1259131" y="615384"/>
                  <a:pt x="1111037" y="646331"/>
                </a:cubicBezTo>
                <a:cubicBezTo>
                  <a:pt x="962943" y="677278"/>
                  <a:pt x="798661" y="605014"/>
                  <a:pt x="636419" y="646331"/>
                </a:cubicBezTo>
                <a:cubicBezTo>
                  <a:pt x="474177" y="687648"/>
                  <a:pt x="281897" y="636631"/>
                  <a:pt x="0" y="646331"/>
                </a:cubicBezTo>
                <a:cubicBezTo>
                  <a:pt x="-33071" y="551570"/>
                  <a:pt x="15181" y="483341"/>
                  <a:pt x="0" y="342555"/>
                </a:cubicBezTo>
                <a:cubicBezTo>
                  <a:pt x="-15181" y="201769"/>
                  <a:pt x="20304" y="93822"/>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3403188920">
                  <a:prstGeom prst="rect">
                    <a:avLst/>
                  </a:prstGeom>
                  <ask:type>
                    <ask:lineSketchScribble/>
                  </ask:type>
                </ask:lineSketchStyleProps>
              </a:ext>
            </a:extLst>
          </a:ln>
        </p:spPr>
        <p:txBody>
          <a:bodyPr wrap="square" rtlCol="0">
            <a:spAutoFit/>
          </a:bodyPr>
          <a:lstStyle/>
          <a:p>
            <a:r>
              <a:rPr lang="en-US" dirty="0"/>
              <a:t>Choose the artwork carefully </a:t>
            </a:r>
          </a:p>
          <a:p>
            <a:r>
              <a:rPr lang="en-US" b="1" dirty="0">
                <a:highlight>
                  <a:srgbClr val="FFFF00"/>
                </a:highlight>
              </a:rPr>
              <a:t>Watch out for wobbly bits</a:t>
            </a:r>
            <a:endParaRPr lang="en-GB" b="1" dirty="0">
              <a:highlight>
                <a:srgbClr val="FFFF00"/>
              </a:highlight>
            </a:endParaRPr>
          </a:p>
        </p:txBody>
      </p:sp>
      <p:sp>
        <p:nvSpPr>
          <p:cNvPr id="6" name="TextBox 5">
            <a:extLst>
              <a:ext uri="{FF2B5EF4-FFF2-40B4-BE49-F238E27FC236}">
                <a16:creationId xmlns:a16="http://schemas.microsoft.com/office/drawing/2014/main" id="{BF37E858-5DFA-40F1-A4AD-8BA36F962D73}"/>
              </a:ext>
            </a:extLst>
          </p:cNvPr>
          <p:cNvSpPr txBox="1"/>
          <p:nvPr/>
        </p:nvSpPr>
        <p:spPr>
          <a:xfrm>
            <a:off x="137160" y="1412018"/>
            <a:ext cx="5433646" cy="1200329"/>
          </a:xfrm>
          <a:custGeom>
            <a:avLst/>
            <a:gdLst>
              <a:gd name="connsiteX0" fmla="*/ 0 w 5433646"/>
              <a:gd name="connsiteY0" fmla="*/ 0 h 1200329"/>
              <a:gd name="connsiteX1" fmla="*/ 543365 w 5433646"/>
              <a:gd name="connsiteY1" fmla="*/ 0 h 1200329"/>
              <a:gd name="connsiteX2" fmla="*/ 923720 w 5433646"/>
              <a:gd name="connsiteY2" fmla="*/ 0 h 1200329"/>
              <a:gd name="connsiteX3" fmla="*/ 1575757 w 5433646"/>
              <a:gd name="connsiteY3" fmla="*/ 0 h 1200329"/>
              <a:gd name="connsiteX4" fmla="*/ 2227795 w 5433646"/>
              <a:gd name="connsiteY4" fmla="*/ 0 h 1200329"/>
              <a:gd name="connsiteX5" fmla="*/ 2662487 w 5433646"/>
              <a:gd name="connsiteY5" fmla="*/ 0 h 1200329"/>
              <a:gd name="connsiteX6" fmla="*/ 3260188 w 5433646"/>
              <a:gd name="connsiteY6" fmla="*/ 0 h 1200329"/>
              <a:gd name="connsiteX7" fmla="*/ 3640543 w 5433646"/>
              <a:gd name="connsiteY7" fmla="*/ 0 h 1200329"/>
              <a:gd name="connsiteX8" fmla="*/ 4129571 w 5433646"/>
              <a:gd name="connsiteY8" fmla="*/ 0 h 1200329"/>
              <a:gd name="connsiteX9" fmla="*/ 4672936 w 5433646"/>
              <a:gd name="connsiteY9" fmla="*/ 0 h 1200329"/>
              <a:gd name="connsiteX10" fmla="*/ 5433646 w 5433646"/>
              <a:gd name="connsiteY10" fmla="*/ 0 h 1200329"/>
              <a:gd name="connsiteX11" fmla="*/ 5433646 w 5433646"/>
              <a:gd name="connsiteY11" fmla="*/ 400110 h 1200329"/>
              <a:gd name="connsiteX12" fmla="*/ 5433646 w 5433646"/>
              <a:gd name="connsiteY12" fmla="*/ 824226 h 1200329"/>
              <a:gd name="connsiteX13" fmla="*/ 5433646 w 5433646"/>
              <a:gd name="connsiteY13" fmla="*/ 1200329 h 1200329"/>
              <a:gd name="connsiteX14" fmla="*/ 4944618 w 5433646"/>
              <a:gd name="connsiteY14" fmla="*/ 1200329 h 1200329"/>
              <a:gd name="connsiteX15" fmla="*/ 4346917 w 5433646"/>
              <a:gd name="connsiteY15" fmla="*/ 1200329 h 1200329"/>
              <a:gd name="connsiteX16" fmla="*/ 3857889 w 5433646"/>
              <a:gd name="connsiteY16" fmla="*/ 1200329 h 1200329"/>
              <a:gd name="connsiteX17" fmla="*/ 3314524 w 5433646"/>
              <a:gd name="connsiteY17" fmla="*/ 1200329 h 1200329"/>
              <a:gd name="connsiteX18" fmla="*/ 2879832 w 5433646"/>
              <a:gd name="connsiteY18" fmla="*/ 1200329 h 1200329"/>
              <a:gd name="connsiteX19" fmla="*/ 2336468 w 5433646"/>
              <a:gd name="connsiteY19" fmla="*/ 1200329 h 1200329"/>
              <a:gd name="connsiteX20" fmla="*/ 1684430 w 5433646"/>
              <a:gd name="connsiteY20" fmla="*/ 1200329 h 1200329"/>
              <a:gd name="connsiteX21" fmla="*/ 1195402 w 5433646"/>
              <a:gd name="connsiteY21" fmla="*/ 1200329 h 1200329"/>
              <a:gd name="connsiteX22" fmla="*/ 543365 w 5433646"/>
              <a:gd name="connsiteY22" fmla="*/ 1200329 h 1200329"/>
              <a:gd name="connsiteX23" fmla="*/ 0 w 5433646"/>
              <a:gd name="connsiteY23" fmla="*/ 1200329 h 1200329"/>
              <a:gd name="connsiteX24" fmla="*/ 0 w 5433646"/>
              <a:gd name="connsiteY24" fmla="*/ 800219 h 1200329"/>
              <a:gd name="connsiteX25" fmla="*/ 0 w 5433646"/>
              <a:gd name="connsiteY25" fmla="*/ 388106 h 1200329"/>
              <a:gd name="connsiteX26" fmla="*/ 0 w 5433646"/>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3646" h="1200329"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34740" y="102518"/>
                  <a:pt x="5410145" y="314980"/>
                  <a:pt x="5433646" y="400110"/>
                </a:cubicBezTo>
                <a:cubicBezTo>
                  <a:pt x="5457147" y="485240"/>
                  <a:pt x="5407457" y="678104"/>
                  <a:pt x="5433646" y="824226"/>
                </a:cubicBezTo>
                <a:cubicBezTo>
                  <a:pt x="5459835" y="970348"/>
                  <a:pt x="5419127" y="1121615"/>
                  <a:pt x="5433646" y="1200329"/>
                </a:cubicBezTo>
                <a:cubicBezTo>
                  <a:pt x="5249802" y="1216781"/>
                  <a:pt x="5075862" y="1194060"/>
                  <a:pt x="4944618" y="1200329"/>
                </a:cubicBezTo>
                <a:cubicBezTo>
                  <a:pt x="4813374" y="1206598"/>
                  <a:pt x="4599196" y="1181762"/>
                  <a:pt x="4346917" y="1200329"/>
                </a:cubicBezTo>
                <a:cubicBezTo>
                  <a:pt x="4094638" y="1218896"/>
                  <a:pt x="3980533" y="1196006"/>
                  <a:pt x="3857889" y="1200329"/>
                </a:cubicBezTo>
                <a:cubicBezTo>
                  <a:pt x="3735245" y="1204652"/>
                  <a:pt x="3495162" y="1162521"/>
                  <a:pt x="3314524" y="1200329"/>
                </a:cubicBezTo>
                <a:cubicBezTo>
                  <a:pt x="3133886" y="1238137"/>
                  <a:pt x="3059110" y="1148564"/>
                  <a:pt x="2879832" y="1200329"/>
                </a:cubicBezTo>
                <a:cubicBezTo>
                  <a:pt x="2700554" y="1252094"/>
                  <a:pt x="2464806" y="1155476"/>
                  <a:pt x="2336468" y="1200329"/>
                </a:cubicBezTo>
                <a:cubicBezTo>
                  <a:pt x="2208130" y="1245182"/>
                  <a:pt x="1838255" y="1143067"/>
                  <a:pt x="1684430" y="1200329"/>
                </a:cubicBezTo>
                <a:cubicBezTo>
                  <a:pt x="1530605" y="1257591"/>
                  <a:pt x="1388443" y="1188957"/>
                  <a:pt x="1195402" y="1200329"/>
                </a:cubicBezTo>
                <a:cubicBezTo>
                  <a:pt x="1002361" y="1211701"/>
                  <a:pt x="867509" y="1196018"/>
                  <a:pt x="543365" y="1200329"/>
                </a:cubicBezTo>
                <a:cubicBezTo>
                  <a:pt x="219221" y="1204640"/>
                  <a:pt x="176088" y="1143541"/>
                  <a:pt x="0" y="1200329"/>
                </a:cubicBezTo>
                <a:cubicBezTo>
                  <a:pt x="-42394" y="1024456"/>
                  <a:pt x="24325" y="924830"/>
                  <a:pt x="0" y="800219"/>
                </a:cubicBezTo>
                <a:cubicBezTo>
                  <a:pt x="-24325" y="675608"/>
                  <a:pt x="34869" y="551032"/>
                  <a:pt x="0" y="388106"/>
                </a:cubicBezTo>
                <a:cubicBezTo>
                  <a:pt x="-34869" y="225180"/>
                  <a:pt x="41476" y="128742"/>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dirty="0">
                <a:hlinkClick r:id="rId2"/>
              </a:rPr>
              <a:t>Free Art Teacher Resources (studentartguide.com)</a:t>
            </a:r>
            <a:endParaRPr lang="en-US" dirty="0"/>
          </a:p>
          <a:p>
            <a:endParaRPr lang="en-US" dirty="0"/>
          </a:p>
          <a:p>
            <a:r>
              <a:rPr lang="en-US" dirty="0">
                <a:hlinkClick r:id="rId2"/>
              </a:rPr>
              <a:t>https://www.studentartguide.com/resources/free-art-teacher-resourcescom)</a:t>
            </a:r>
            <a:endParaRPr lang="en-GB" dirty="0"/>
          </a:p>
        </p:txBody>
      </p:sp>
      <p:sp>
        <p:nvSpPr>
          <p:cNvPr id="7" name="TextBox 6">
            <a:extLst>
              <a:ext uri="{FF2B5EF4-FFF2-40B4-BE49-F238E27FC236}">
                <a16:creationId xmlns:a16="http://schemas.microsoft.com/office/drawing/2014/main" id="{68D9C51F-7122-4863-AC90-4E7AD3E3AF06}"/>
              </a:ext>
            </a:extLst>
          </p:cNvPr>
          <p:cNvSpPr txBox="1"/>
          <p:nvPr/>
        </p:nvSpPr>
        <p:spPr>
          <a:xfrm>
            <a:off x="6282397" y="1412018"/>
            <a:ext cx="5433646" cy="738664"/>
          </a:xfrm>
          <a:custGeom>
            <a:avLst/>
            <a:gdLst>
              <a:gd name="connsiteX0" fmla="*/ 0 w 5433646"/>
              <a:gd name="connsiteY0" fmla="*/ 0 h 738664"/>
              <a:gd name="connsiteX1" fmla="*/ 543365 w 5433646"/>
              <a:gd name="connsiteY1" fmla="*/ 0 h 738664"/>
              <a:gd name="connsiteX2" fmla="*/ 923720 w 5433646"/>
              <a:gd name="connsiteY2" fmla="*/ 0 h 738664"/>
              <a:gd name="connsiteX3" fmla="*/ 1575757 w 5433646"/>
              <a:gd name="connsiteY3" fmla="*/ 0 h 738664"/>
              <a:gd name="connsiteX4" fmla="*/ 2227795 w 5433646"/>
              <a:gd name="connsiteY4" fmla="*/ 0 h 738664"/>
              <a:gd name="connsiteX5" fmla="*/ 2662487 w 5433646"/>
              <a:gd name="connsiteY5" fmla="*/ 0 h 738664"/>
              <a:gd name="connsiteX6" fmla="*/ 3260188 w 5433646"/>
              <a:gd name="connsiteY6" fmla="*/ 0 h 738664"/>
              <a:gd name="connsiteX7" fmla="*/ 3640543 w 5433646"/>
              <a:gd name="connsiteY7" fmla="*/ 0 h 738664"/>
              <a:gd name="connsiteX8" fmla="*/ 4129571 w 5433646"/>
              <a:gd name="connsiteY8" fmla="*/ 0 h 738664"/>
              <a:gd name="connsiteX9" fmla="*/ 4672936 w 5433646"/>
              <a:gd name="connsiteY9" fmla="*/ 0 h 738664"/>
              <a:gd name="connsiteX10" fmla="*/ 5433646 w 5433646"/>
              <a:gd name="connsiteY10" fmla="*/ 0 h 738664"/>
              <a:gd name="connsiteX11" fmla="*/ 5433646 w 5433646"/>
              <a:gd name="connsiteY11" fmla="*/ 369332 h 738664"/>
              <a:gd name="connsiteX12" fmla="*/ 5433646 w 5433646"/>
              <a:gd name="connsiteY12" fmla="*/ 738664 h 738664"/>
              <a:gd name="connsiteX13" fmla="*/ 4998954 w 5433646"/>
              <a:gd name="connsiteY13" fmla="*/ 738664 h 738664"/>
              <a:gd name="connsiteX14" fmla="*/ 4564263 w 5433646"/>
              <a:gd name="connsiteY14" fmla="*/ 738664 h 738664"/>
              <a:gd name="connsiteX15" fmla="*/ 3966562 w 5433646"/>
              <a:gd name="connsiteY15" fmla="*/ 738664 h 738664"/>
              <a:gd name="connsiteX16" fmla="*/ 3477533 w 5433646"/>
              <a:gd name="connsiteY16" fmla="*/ 738664 h 738664"/>
              <a:gd name="connsiteX17" fmla="*/ 2934169 w 5433646"/>
              <a:gd name="connsiteY17" fmla="*/ 738664 h 738664"/>
              <a:gd name="connsiteX18" fmla="*/ 2499477 w 5433646"/>
              <a:gd name="connsiteY18" fmla="*/ 738664 h 738664"/>
              <a:gd name="connsiteX19" fmla="*/ 1956113 w 5433646"/>
              <a:gd name="connsiteY19" fmla="*/ 738664 h 738664"/>
              <a:gd name="connsiteX20" fmla="*/ 1304075 w 5433646"/>
              <a:gd name="connsiteY20" fmla="*/ 738664 h 738664"/>
              <a:gd name="connsiteX21" fmla="*/ 815047 w 5433646"/>
              <a:gd name="connsiteY21" fmla="*/ 738664 h 738664"/>
              <a:gd name="connsiteX22" fmla="*/ 0 w 5433646"/>
              <a:gd name="connsiteY22" fmla="*/ 738664 h 738664"/>
              <a:gd name="connsiteX23" fmla="*/ 0 w 5433646"/>
              <a:gd name="connsiteY23" fmla="*/ 361945 h 738664"/>
              <a:gd name="connsiteX24" fmla="*/ 0 w 5433646"/>
              <a:gd name="connsiteY2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738664"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7603" y="78276"/>
                  <a:pt x="5397929" y="188905"/>
                  <a:pt x="5433646" y="369332"/>
                </a:cubicBezTo>
                <a:cubicBezTo>
                  <a:pt x="5469363" y="549759"/>
                  <a:pt x="5433318" y="658084"/>
                  <a:pt x="5433646" y="738664"/>
                </a:cubicBezTo>
                <a:cubicBezTo>
                  <a:pt x="5319349" y="781333"/>
                  <a:pt x="5113438" y="704911"/>
                  <a:pt x="4998954" y="738664"/>
                </a:cubicBezTo>
                <a:cubicBezTo>
                  <a:pt x="4884470" y="772417"/>
                  <a:pt x="4765142" y="689524"/>
                  <a:pt x="4564263" y="738664"/>
                </a:cubicBezTo>
                <a:cubicBezTo>
                  <a:pt x="4363384" y="787804"/>
                  <a:pt x="4218841" y="720097"/>
                  <a:pt x="3966562" y="738664"/>
                </a:cubicBezTo>
                <a:cubicBezTo>
                  <a:pt x="3714283" y="757231"/>
                  <a:pt x="3606131" y="684305"/>
                  <a:pt x="3477533" y="738664"/>
                </a:cubicBezTo>
                <a:cubicBezTo>
                  <a:pt x="3348935" y="793023"/>
                  <a:pt x="3112166" y="699723"/>
                  <a:pt x="2934169" y="738664"/>
                </a:cubicBezTo>
                <a:cubicBezTo>
                  <a:pt x="2756172" y="777605"/>
                  <a:pt x="2678755" y="686899"/>
                  <a:pt x="2499477" y="738664"/>
                </a:cubicBezTo>
                <a:cubicBezTo>
                  <a:pt x="2320199" y="790429"/>
                  <a:pt x="2084451" y="693811"/>
                  <a:pt x="1956113" y="738664"/>
                </a:cubicBezTo>
                <a:cubicBezTo>
                  <a:pt x="1827775" y="783517"/>
                  <a:pt x="1457900" y="681402"/>
                  <a:pt x="1304075" y="738664"/>
                </a:cubicBezTo>
                <a:cubicBezTo>
                  <a:pt x="1150250" y="795926"/>
                  <a:pt x="1008088" y="727292"/>
                  <a:pt x="815047" y="738664"/>
                </a:cubicBezTo>
                <a:cubicBezTo>
                  <a:pt x="622006" y="750036"/>
                  <a:pt x="258907" y="660025"/>
                  <a:pt x="0" y="738664"/>
                </a:cubicBezTo>
                <a:cubicBezTo>
                  <a:pt x="-19310" y="566403"/>
                  <a:pt x="1888" y="483802"/>
                  <a:pt x="0" y="361945"/>
                </a:cubicBezTo>
                <a:cubicBezTo>
                  <a:pt x="-1888" y="240088"/>
                  <a:pt x="9954" y="156013"/>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sz="2400" b="1" dirty="0"/>
              <a:t>Tate Kids – </a:t>
            </a:r>
            <a:r>
              <a:rPr lang="en-US" sz="2000" dirty="0"/>
              <a:t>Ideas, artists by theme </a:t>
            </a:r>
            <a:endParaRPr lang="en-US" sz="2000" b="1" dirty="0"/>
          </a:p>
          <a:p>
            <a:r>
              <a:rPr lang="en-GB" dirty="0">
                <a:hlinkClick r:id="rId3"/>
              </a:rPr>
              <a:t>Tate Kids</a:t>
            </a:r>
            <a:endParaRPr lang="en-GB" dirty="0"/>
          </a:p>
        </p:txBody>
      </p:sp>
      <p:sp>
        <p:nvSpPr>
          <p:cNvPr id="10" name="TextBox 9">
            <a:extLst>
              <a:ext uri="{FF2B5EF4-FFF2-40B4-BE49-F238E27FC236}">
                <a16:creationId xmlns:a16="http://schemas.microsoft.com/office/drawing/2014/main" id="{A2E238CA-6D7E-4AE6-A0AA-ADC8291A4D25}"/>
              </a:ext>
            </a:extLst>
          </p:cNvPr>
          <p:cNvSpPr txBox="1"/>
          <p:nvPr/>
        </p:nvSpPr>
        <p:spPr>
          <a:xfrm>
            <a:off x="6282397" y="2375097"/>
            <a:ext cx="5433646" cy="1231106"/>
          </a:xfrm>
          <a:custGeom>
            <a:avLst/>
            <a:gdLst>
              <a:gd name="connsiteX0" fmla="*/ 0 w 5433646"/>
              <a:gd name="connsiteY0" fmla="*/ 0 h 1231106"/>
              <a:gd name="connsiteX1" fmla="*/ 543365 w 5433646"/>
              <a:gd name="connsiteY1" fmla="*/ 0 h 1231106"/>
              <a:gd name="connsiteX2" fmla="*/ 923720 w 5433646"/>
              <a:gd name="connsiteY2" fmla="*/ 0 h 1231106"/>
              <a:gd name="connsiteX3" fmla="*/ 1575757 w 5433646"/>
              <a:gd name="connsiteY3" fmla="*/ 0 h 1231106"/>
              <a:gd name="connsiteX4" fmla="*/ 2227795 w 5433646"/>
              <a:gd name="connsiteY4" fmla="*/ 0 h 1231106"/>
              <a:gd name="connsiteX5" fmla="*/ 2662487 w 5433646"/>
              <a:gd name="connsiteY5" fmla="*/ 0 h 1231106"/>
              <a:gd name="connsiteX6" fmla="*/ 3260188 w 5433646"/>
              <a:gd name="connsiteY6" fmla="*/ 0 h 1231106"/>
              <a:gd name="connsiteX7" fmla="*/ 3640543 w 5433646"/>
              <a:gd name="connsiteY7" fmla="*/ 0 h 1231106"/>
              <a:gd name="connsiteX8" fmla="*/ 4129571 w 5433646"/>
              <a:gd name="connsiteY8" fmla="*/ 0 h 1231106"/>
              <a:gd name="connsiteX9" fmla="*/ 4672936 w 5433646"/>
              <a:gd name="connsiteY9" fmla="*/ 0 h 1231106"/>
              <a:gd name="connsiteX10" fmla="*/ 5433646 w 5433646"/>
              <a:gd name="connsiteY10" fmla="*/ 0 h 1231106"/>
              <a:gd name="connsiteX11" fmla="*/ 5433646 w 5433646"/>
              <a:gd name="connsiteY11" fmla="*/ 410369 h 1231106"/>
              <a:gd name="connsiteX12" fmla="*/ 5433646 w 5433646"/>
              <a:gd name="connsiteY12" fmla="*/ 845359 h 1231106"/>
              <a:gd name="connsiteX13" fmla="*/ 5433646 w 5433646"/>
              <a:gd name="connsiteY13" fmla="*/ 1231106 h 1231106"/>
              <a:gd name="connsiteX14" fmla="*/ 4944618 w 5433646"/>
              <a:gd name="connsiteY14" fmla="*/ 1231106 h 1231106"/>
              <a:gd name="connsiteX15" fmla="*/ 4346917 w 5433646"/>
              <a:gd name="connsiteY15" fmla="*/ 1231106 h 1231106"/>
              <a:gd name="connsiteX16" fmla="*/ 3857889 w 5433646"/>
              <a:gd name="connsiteY16" fmla="*/ 1231106 h 1231106"/>
              <a:gd name="connsiteX17" fmla="*/ 3314524 w 5433646"/>
              <a:gd name="connsiteY17" fmla="*/ 1231106 h 1231106"/>
              <a:gd name="connsiteX18" fmla="*/ 2879832 w 5433646"/>
              <a:gd name="connsiteY18" fmla="*/ 1231106 h 1231106"/>
              <a:gd name="connsiteX19" fmla="*/ 2336468 w 5433646"/>
              <a:gd name="connsiteY19" fmla="*/ 1231106 h 1231106"/>
              <a:gd name="connsiteX20" fmla="*/ 1684430 w 5433646"/>
              <a:gd name="connsiteY20" fmla="*/ 1231106 h 1231106"/>
              <a:gd name="connsiteX21" fmla="*/ 1195402 w 5433646"/>
              <a:gd name="connsiteY21" fmla="*/ 1231106 h 1231106"/>
              <a:gd name="connsiteX22" fmla="*/ 543365 w 5433646"/>
              <a:gd name="connsiteY22" fmla="*/ 1231106 h 1231106"/>
              <a:gd name="connsiteX23" fmla="*/ 0 w 5433646"/>
              <a:gd name="connsiteY23" fmla="*/ 1231106 h 1231106"/>
              <a:gd name="connsiteX24" fmla="*/ 0 w 5433646"/>
              <a:gd name="connsiteY24" fmla="*/ 820737 h 1231106"/>
              <a:gd name="connsiteX25" fmla="*/ 0 w 5433646"/>
              <a:gd name="connsiteY25" fmla="*/ 398058 h 1231106"/>
              <a:gd name="connsiteX26" fmla="*/ 0 w 5433646"/>
              <a:gd name="connsiteY26"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3646" h="1231106"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62997" y="88216"/>
                  <a:pt x="5403223" y="209945"/>
                  <a:pt x="5433646" y="410369"/>
                </a:cubicBezTo>
                <a:cubicBezTo>
                  <a:pt x="5464069" y="610793"/>
                  <a:pt x="5391323" y="703524"/>
                  <a:pt x="5433646" y="845359"/>
                </a:cubicBezTo>
                <a:cubicBezTo>
                  <a:pt x="5475969" y="987194"/>
                  <a:pt x="5410017" y="1058775"/>
                  <a:pt x="5433646" y="1231106"/>
                </a:cubicBezTo>
                <a:cubicBezTo>
                  <a:pt x="5249802" y="1247558"/>
                  <a:pt x="5075862" y="1224837"/>
                  <a:pt x="4944618" y="1231106"/>
                </a:cubicBezTo>
                <a:cubicBezTo>
                  <a:pt x="4813374" y="1237375"/>
                  <a:pt x="4599196" y="1212539"/>
                  <a:pt x="4346917" y="1231106"/>
                </a:cubicBezTo>
                <a:cubicBezTo>
                  <a:pt x="4094638" y="1249673"/>
                  <a:pt x="3980533" y="1226783"/>
                  <a:pt x="3857889" y="1231106"/>
                </a:cubicBezTo>
                <a:cubicBezTo>
                  <a:pt x="3735245" y="1235429"/>
                  <a:pt x="3495162" y="1193298"/>
                  <a:pt x="3314524" y="1231106"/>
                </a:cubicBezTo>
                <a:cubicBezTo>
                  <a:pt x="3133886" y="1268914"/>
                  <a:pt x="3059110" y="1179341"/>
                  <a:pt x="2879832" y="1231106"/>
                </a:cubicBezTo>
                <a:cubicBezTo>
                  <a:pt x="2700554" y="1282871"/>
                  <a:pt x="2464806" y="1186253"/>
                  <a:pt x="2336468" y="1231106"/>
                </a:cubicBezTo>
                <a:cubicBezTo>
                  <a:pt x="2208130" y="1275959"/>
                  <a:pt x="1838255" y="1173844"/>
                  <a:pt x="1684430" y="1231106"/>
                </a:cubicBezTo>
                <a:cubicBezTo>
                  <a:pt x="1530605" y="1288368"/>
                  <a:pt x="1388443" y="1219734"/>
                  <a:pt x="1195402" y="1231106"/>
                </a:cubicBezTo>
                <a:cubicBezTo>
                  <a:pt x="1002361" y="1242478"/>
                  <a:pt x="867509" y="1226795"/>
                  <a:pt x="543365" y="1231106"/>
                </a:cubicBezTo>
                <a:cubicBezTo>
                  <a:pt x="219221" y="1235417"/>
                  <a:pt x="176088" y="1174318"/>
                  <a:pt x="0" y="1231106"/>
                </a:cubicBezTo>
                <a:cubicBezTo>
                  <a:pt x="-31483" y="1076223"/>
                  <a:pt x="41404" y="1006464"/>
                  <a:pt x="0" y="820737"/>
                </a:cubicBezTo>
                <a:cubicBezTo>
                  <a:pt x="-41404" y="635010"/>
                  <a:pt x="31478" y="599484"/>
                  <a:pt x="0" y="398058"/>
                </a:cubicBezTo>
                <a:cubicBezTo>
                  <a:pt x="-31478" y="196632"/>
                  <a:pt x="5610" y="91964"/>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sz="2000" b="1" dirty="0"/>
              <a:t>NSEAD</a:t>
            </a:r>
            <a:r>
              <a:rPr lang="en-US" dirty="0"/>
              <a:t> – Free membership. Good curriculum advice and resources </a:t>
            </a:r>
          </a:p>
          <a:p>
            <a:endParaRPr lang="en-US" dirty="0"/>
          </a:p>
          <a:p>
            <a:r>
              <a:rPr lang="en-GB" dirty="0"/>
              <a:t>https://www.nsead.org</a:t>
            </a:r>
          </a:p>
        </p:txBody>
      </p:sp>
      <p:sp>
        <p:nvSpPr>
          <p:cNvPr id="11" name="TextBox 10">
            <a:extLst>
              <a:ext uri="{FF2B5EF4-FFF2-40B4-BE49-F238E27FC236}">
                <a16:creationId xmlns:a16="http://schemas.microsoft.com/office/drawing/2014/main" id="{70E5126D-2039-422C-B0B4-E2AA18AF69A0}"/>
              </a:ext>
            </a:extLst>
          </p:cNvPr>
          <p:cNvSpPr txBox="1"/>
          <p:nvPr/>
        </p:nvSpPr>
        <p:spPr>
          <a:xfrm>
            <a:off x="137160" y="2870814"/>
            <a:ext cx="5433646" cy="677108"/>
          </a:xfrm>
          <a:custGeom>
            <a:avLst/>
            <a:gdLst>
              <a:gd name="connsiteX0" fmla="*/ 0 w 5433646"/>
              <a:gd name="connsiteY0" fmla="*/ 0 h 677108"/>
              <a:gd name="connsiteX1" fmla="*/ 543365 w 5433646"/>
              <a:gd name="connsiteY1" fmla="*/ 0 h 677108"/>
              <a:gd name="connsiteX2" fmla="*/ 923720 w 5433646"/>
              <a:gd name="connsiteY2" fmla="*/ 0 h 677108"/>
              <a:gd name="connsiteX3" fmla="*/ 1575757 w 5433646"/>
              <a:gd name="connsiteY3" fmla="*/ 0 h 677108"/>
              <a:gd name="connsiteX4" fmla="*/ 2227795 w 5433646"/>
              <a:gd name="connsiteY4" fmla="*/ 0 h 677108"/>
              <a:gd name="connsiteX5" fmla="*/ 2662487 w 5433646"/>
              <a:gd name="connsiteY5" fmla="*/ 0 h 677108"/>
              <a:gd name="connsiteX6" fmla="*/ 3260188 w 5433646"/>
              <a:gd name="connsiteY6" fmla="*/ 0 h 677108"/>
              <a:gd name="connsiteX7" fmla="*/ 3640543 w 5433646"/>
              <a:gd name="connsiteY7" fmla="*/ 0 h 677108"/>
              <a:gd name="connsiteX8" fmla="*/ 4129571 w 5433646"/>
              <a:gd name="connsiteY8" fmla="*/ 0 h 677108"/>
              <a:gd name="connsiteX9" fmla="*/ 4672936 w 5433646"/>
              <a:gd name="connsiteY9" fmla="*/ 0 h 677108"/>
              <a:gd name="connsiteX10" fmla="*/ 5433646 w 5433646"/>
              <a:gd name="connsiteY10" fmla="*/ 0 h 677108"/>
              <a:gd name="connsiteX11" fmla="*/ 5433646 w 5433646"/>
              <a:gd name="connsiteY11" fmla="*/ 338554 h 677108"/>
              <a:gd name="connsiteX12" fmla="*/ 5433646 w 5433646"/>
              <a:gd name="connsiteY12" fmla="*/ 677108 h 677108"/>
              <a:gd name="connsiteX13" fmla="*/ 4998954 w 5433646"/>
              <a:gd name="connsiteY13" fmla="*/ 677108 h 677108"/>
              <a:gd name="connsiteX14" fmla="*/ 4564263 w 5433646"/>
              <a:gd name="connsiteY14" fmla="*/ 677108 h 677108"/>
              <a:gd name="connsiteX15" fmla="*/ 3966562 w 5433646"/>
              <a:gd name="connsiteY15" fmla="*/ 677108 h 677108"/>
              <a:gd name="connsiteX16" fmla="*/ 3477533 w 5433646"/>
              <a:gd name="connsiteY16" fmla="*/ 677108 h 677108"/>
              <a:gd name="connsiteX17" fmla="*/ 2934169 w 5433646"/>
              <a:gd name="connsiteY17" fmla="*/ 677108 h 677108"/>
              <a:gd name="connsiteX18" fmla="*/ 2499477 w 5433646"/>
              <a:gd name="connsiteY18" fmla="*/ 677108 h 677108"/>
              <a:gd name="connsiteX19" fmla="*/ 1956113 w 5433646"/>
              <a:gd name="connsiteY19" fmla="*/ 677108 h 677108"/>
              <a:gd name="connsiteX20" fmla="*/ 1304075 w 5433646"/>
              <a:gd name="connsiteY20" fmla="*/ 677108 h 677108"/>
              <a:gd name="connsiteX21" fmla="*/ 815047 w 5433646"/>
              <a:gd name="connsiteY21" fmla="*/ 677108 h 677108"/>
              <a:gd name="connsiteX22" fmla="*/ 0 w 5433646"/>
              <a:gd name="connsiteY22" fmla="*/ 677108 h 677108"/>
              <a:gd name="connsiteX23" fmla="*/ 0 w 5433646"/>
              <a:gd name="connsiteY23" fmla="*/ 331783 h 677108"/>
              <a:gd name="connsiteX24" fmla="*/ 0 w 5433646"/>
              <a:gd name="connsiteY24" fmla="*/ 0 h 67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677108"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1653" y="72571"/>
                  <a:pt x="5418747" y="201352"/>
                  <a:pt x="5433646" y="338554"/>
                </a:cubicBezTo>
                <a:cubicBezTo>
                  <a:pt x="5448545" y="475756"/>
                  <a:pt x="5433054" y="510617"/>
                  <a:pt x="5433646" y="677108"/>
                </a:cubicBezTo>
                <a:cubicBezTo>
                  <a:pt x="5319349" y="719777"/>
                  <a:pt x="5113438" y="643355"/>
                  <a:pt x="4998954" y="677108"/>
                </a:cubicBezTo>
                <a:cubicBezTo>
                  <a:pt x="4884470" y="710861"/>
                  <a:pt x="4765142" y="627968"/>
                  <a:pt x="4564263" y="677108"/>
                </a:cubicBezTo>
                <a:cubicBezTo>
                  <a:pt x="4363384" y="726248"/>
                  <a:pt x="4218841" y="658541"/>
                  <a:pt x="3966562" y="677108"/>
                </a:cubicBezTo>
                <a:cubicBezTo>
                  <a:pt x="3714283" y="695675"/>
                  <a:pt x="3606131" y="622749"/>
                  <a:pt x="3477533" y="677108"/>
                </a:cubicBezTo>
                <a:cubicBezTo>
                  <a:pt x="3348935" y="731467"/>
                  <a:pt x="3112166" y="638167"/>
                  <a:pt x="2934169" y="677108"/>
                </a:cubicBezTo>
                <a:cubicBezTo>
                  <a:pt x="2756172" y="716049"/>
                  <a:pt x="2678755" y="625343"/>
                  <a:pt x="2499477" y="677108"/>
                </a:cubicBezTo>
                <a:cubicBezTo>
                  <a:pt x="2320199" y="728873"/>
                  <a:pt x="2084451" y="632255"/>
                  <a:pt x="1956113" y="677108"/>
                </a:cubicBezTo>
                <a:cubicBezTo>
                  <a:pt x="1827775" y="721961"/>
                  <a:pt x="1457900" y="619846"/>
                  <a:pt x="1304075" y="677108"/>
                </a:cubicBezTo>
                <a:cubicBezTo>
                  <a:pt x="1150250" y="734370"/>
                  <a:pt x="1008088" y="665736"/>
                  <a:pt x="815047" y="677108"/>
                </a:cubicBezTo>
                <a:cubicBezTo>
                  <a:pt x="622006" y="688480"/>
                  <a:pt x="258907" y="598469"/>
                  <a:pt x="0" y="677108"/>
                </a:cubicBezTo>
                <a:cubicBezTo>
                  <a:pt x="-34330" y="565179"/>
                  <a:pt x="6343" y="455238"/>
                  <a:pt x="0" y="331783"/>
                </a:cubicBezTo>
                <a:cubicBezTo>
                  <a:pt x="-6343" y="208329"/>
                  <a:pt x="12544" y="117305"/>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sz="2000" b="1" dirty="0"/>
              <a:t>Access Art – </a:t>
            </a:r>
            <a:r>
              <a:rPr lang="en-US" dirty="0"/>
              <a:t>subscription based but has </a:t>
            </a:r>
            <a:r>
              <a:rPr lang="en-US" sz="1600" dirty="0"/>
              <a:t>freebies </a:t>
            </a:r>
            <a:endParaRPr lang="en-US" b="1" dirty="0"/>
          </a:p>
          <a:p>
            <a:r>
              <a:rPr lang="en-GB" sz="1600" dirty="0"/>
              <a:t>https://www.</a:t>
            </a:r>
            <a:r>
              <a:rPr lang="en-GB" dirty="0"/>
              <a:t>accessart.org.uk</a:t>
            </a:r>
          </a:p>
        </p:txBody>
      </p:sp>
      <p:sp>
        <p:nvSpPr>
          <p:cNvPr id="13" name="TextBox 12">
            <a:extLst>
              <a:ext uri="{FF2B5EF4-FFF2-40B4-BE49-F238E27FC236}">
                <a16:creationId xmlns:a16="http://schemas.microsoft.com/office/drawing/2014/main" id="{42ACC2BB-2DB3-4595-BC9F-3025D9D46FA1}"/>
              </a:ext>
            </a:extLst>
          </p:cNvPr>
          <p:cNvSpPr txBox="1"/>
          <p:nvPr/>
        </p:nvSpPr>
        <p:spPr>
          <a:xfrm>
            <a:off x="6282397" y="3964633"/>
            <a:ext cx="5433646" cy="369332"/>
          </a:xfrm>
          <a:custGeom>
            <a:avLst/>
            <a:gdLst>
              <a:gd name="connsiteX0" fmla="*/ 0 w 5433646"/>
              <a:gd name="connsiteY0" fmla="*/ 0 h 369332"/>
              <a:gd name="connsiteX1" fmla="*/ 543365 w 5433646"/>
              <a:gd name="connsiteY1" fmla="*/ 0 h 369332"/>
              <a:gd name="connsiteX2" fmla="*/ 923720 w 5433646"/>
              <a:gd name="connsiteY2" fmla="*/ 0 h 369332"/>
              <a:gd name="connsiteX3" fmla="*/ 1575757 w 5433646"/>
              <a:gd name="connsiteY3" fmla="*/ 0 h 369332"/>
              <a:gd name="connsiteX4" fmla="*/ 2227795 w 5433646"/>
              <a:gd name="connsiteY4" fmla="*/ 0 h 369332"/>
              <a:gd name="connsiteX5" fmla="*/ 2662487 w 5433646"/>
              <a:gd name="connsiteY5" fmla="*/ 0 h 369332"/>
              <a:gd name="connsiteX6" fmla="*/ 3260188 w 5433646"/>
              <a:gd name="connsiteY6" fmla="*/ 0 h 369332"/>
              <a:gd name="connsiteX7" fmla="*/ 3640543 w 5433646"/>
              <a:gd name="connsiteY7" fmla="*/ 0 h 369332"/>
              <a:gd name="connsiteX8" fmla="*/ 4129571 w 5433646"/>
              <a:gd name="connsiteY8" fmla="*/ 0 h 369332"/>
              <a:gd name="connsiteX9" fmla="*/ 4672936 w 5433646"/>
              <a:gd name="connsiteY9" fmla="*/ 0 h 369332"/>
              <a:gd name="connsiteX10" fmla="*/ 5433646 w 5433646"/>
              <a:gd name="connsiteY10" fmla="*/ 0 h 369332"/>
              <a:gd name="connsiteX11" fmla="*/ 5433646 w 5433646"/>
              <a:gd name="connsiteY11" fmla="*/ 369332 h 369332"/>
              <a:gd name="connsiteX12" fmla="*/ 4781608 w 5433646"/>
              <a:gd name="connsiteY12" fmla="*/ 369332 h 369332"/>
              <a:gd name="connsiteX13" fmla="*/ 4292580 w 5433646"/>
              <a:gd name="connsiteY13" fmla="*/ 369332 h 369332"/>
              <a:gd name="connsiteX14" fmla="*/ 3857889 w 5433646"/>
              <a:gd name="connsiteY14" fmla="*/ 369332 h 369332"/>
              <a:gd name="connsiteX15" fmla="*/ 3260188 w 5433646"/>
              <a:gd name="connsiteY15" fmla="*/ 369332 h 369332"/>
              <a:gd name="connsiteX16" fmla="*/ 2771159 w 5433646"/>
              <a:gd name="connsiteY16" fmla="*/ 369332 h 369332"/>
              <a:gd name="connsiteX17" fmla="*/ 2227795 w 5433646"/>
              <a:gd name="connsiteY17" fmla="*/ 369332 h 369332"/>
              <a:gd name="connsiteX18" fmla="*/ 1793103 w 5433646"/>
              <a:gd name="connsiteY18" fmla="*/ 369332 h 369332"/>
              <a:gd name="connsiteX19" fmla="*/ 1249739 w 5433646"/>
              <a:gd name="connsiteY19" fmla="*/ 369332 h 369332"/>
              <a:gd name="connsiteX20" fmla="*/ 597701 w 5433646"/>
              <a:gd name="connsiteY20" fmla="*/ 369332 h 369332"/>
              <a:gd name="connsiteX21" fmla="*/ 0 w 5433646"/>
              <a:gd name="connsiteY21" fmla="*/ 369332 h 369332"/>
              <a:gd name="connsiteX22" fmla="*/ 0 w 5433646"/>
              <a:gd name="connsiteY2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3646" h="369332"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7603" y="78276"/>
                  <a:pt x="5397929" y="188905"/>
                  <a:pt x="5433646" y="369332"/>
                </a:cubicBezTo>
                <a:cubicBezTo>
                  <a:pt x="5151152" y="378079"/>
                  <a:pt x="4914175" y="344183"/>
                  <a:pt x="4781608" y="369332"/>
                </a:cubicBezTo>
                <a:cubicBezTo>
                  <a:pt x="4649041" y="394481"/>
                  <a:pt x="4511884" y="367627"/>
                  <a:pt x="4292580" y="369332"/>
                </a:cubicBezTo>
                <a:cubicBezTo>
                  <a:pt x="4073276" y="371037"/>
                  <a:pt x="4058768" y="320192"/>
                  <a:pt x="3857889" y="369332"/>
                </a:cubicBezTo>
                <a:cubicBezTo>
                  <a:pt x="3657010" y="418472"/>
                  <a:pt x="3512467" y="350765"/>
                  <a:pt x="3260188" y="369332"/>
                </a:cubicBezTo>
                <a:cubicBezTo>
                  <a:pt x="3007909" y="387899"/>
                  <a:pt x="2899757" y="314973"/>
                  <a:pt x="2771159" y="369332"/>
                </a:cubicBezTo>
                <a:cubicBezTo>
                  <a:pt x="2642561" y="423691"/>
                  <a:pt x="2405792" y="330391"/>
                  <a:pt x="2227795" y="369332"/>
                </a:cubicBezTo>
                <a:cubicBezTo>
                  <a:pt x="2049798" y="408273"/>
                  <a:pt x="1972381" y="317567"/>
                  <a:pt x="1793103" y="369332"/>
                </a:cubicBezTo>
                <a:cubicBezTo>
                  <a:pt x="1613825" y="421097"/>
                  <a:pt x="1378077" y="324479"/>
                  <a:pt x="1249739" y="369332"/>
                </a:cubicBezTo>
                <a:cubicBezTo>
                  <a:pt x="1121401" y="414185"/>
                  <a:pt x="751526" y="312070"/>
                  <a:pt x="597701" y="369332"/>
                </a:cubicBezTo>
                <a:cubicBezTo>
                  <a:pt x="443876" y="426594"/>
                  <a:pt x="293041" y="306164"/>
                  <a:pt x="0" y="369332"/>
                </a:cubicBezTo>
                <a:cubicBezTo>
                  <a:pt x="-37958" y="194593"/>
                  <a:pt x="23666" y="166573"/>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b="1" dirty="0"/>
              <a:t>Pinterest</a:t>
            </a:r>
            <a:r>
              <a:rPr lang="en-US" dirty="0"/>
              <a:t> – Blocked at school but good for ideas </a:t>
            </a:r>
            <a:endParaRPr lang="en-GB" dirty="0"/>
          </a:p>
        </p:txBody>
      </p:sp>
      <p:sp>
        <p:nvSpPr>
          <p:cNvPr id="16" name="TextBox 15">
            <a:extLst>
              <a:ext uri="{FF2B5EF4-FFF2-40B4-BE49-F238E27FC236}">
                <a16:creationId xmlns:a16="http://schemas.microsoft.com/office/drawing/2014/main" id="{FE98435E-DD59-4A78-88D0-DE0AD6667A60}"/>
              </a:ext>
            </a:extLst>
          </p:cNvPr>
          <p:cNvSpPr txBox="1"/>
          <p:nvPr/>
        </p:nvSpPr>
        <p:spPr>
          <a:xfrm>
            <a:off x="137160" y="3800622"/>
            <a:ext cx="5433646" cy="1015663"/>
          </a:xfrm>
          <a:custGeom>
            <a:avLst/>
            <a:gdLst>
              <a:gd name="connsiteX0" fmla="*/ 0 w 5433646"/>
              <a:gd name="connsiteY0" fmla="*/ 0 h 1015663"/>
              <a:gd name="connsiteX1" fmla="*/ 543365 w 5433646"/>
              <a:gd name="connsiteY1" fmla="*/ 0 h 1015663"/>
              <a:gd name="connsiteX2" fmla="*/ 923720 w 5433646"/>
              <a:gd name="connsiteY2" fmla="*/ 0 h 1015663"/>
              <a:gd name="connsiteX3" fmla="*/ 1575757 w 5433646"/>
              <a:gd name="connsiteY3" fmla="*/ 0 h 1015663"/>
              <a:gd name="connsiteX4" fmla="*/ 2227795 w 5433646"/>
              <a:gd name="connsiteY4" fmla="*/ 0 h 1015663"/>
              <a:gd name="connsiteX5" fmla="*/ 2662487 w 5433646"/>
              <a:gd name="connsiteY5" fmla="*/ 0 h 1015663"/>
              <a:gd name="connsiteX6" fmla="*/ 3260188 w 5433646"/>
              <a:gd name="connsiteY6" fmla="*/ 0 h 1015663"/>
              <a:gd name="connsiteX7" fmla="*/ 3640543 w 5433646"/>
              <a:gd name="connsiteY7" fmla="*/ 0 h 1015663"/>
              <a:gd name="connsiteX8" fmla="*/ 4129571 w 5433646"/>
              <a:gd name="connsiteY8" fmla="*/ 0 h 1015663"/>
              <a:gd name="connsiteX9" fmla="*/ 4672936 w 5433646"/>
              <a:gd name="connsiteY9" fmla="*/ 0 h 1015663"/>
              <a:gd name="connsiteX10" fmla="*/ 5433646 w 5433646"/>
              <a:gd name="connsiteY10" fmla="*/ 0 h 1015663"/>
              <a:gd name="connsiteX11" fmla="*/ 5433646 w 5433646"/>
              <a:gd name="connsiteY11" fmla="*/ 507832 h 1015663"/>
              <a:gd name="connsiteX12" fmla="*/ 5433646 w 5433646"/>
              <a:gd name="connsiteY12" fmla="*/ 1015663 h 1015663"/>
              <a:gd name="connsiteX13" fmla="*/ 4998954 w 5433646"/>
              <a:gd name="connsiteY13" fmla="*/ 1015663 h 1015663"/>
              <a:gd name="connsiteX14" fmla="*/ 4564263 w 5433646"/>
              <a:gd name="connsiteY14" fmla="*/ 1015663 h 1015663"/>
              <a:gd name="connsiteX15" fmla="*/ 3966562 w 5433646"/>
              <a:gd name="connsiteY15" fmla="*/ 1015663 h 1015663"/>
              <a:gd name="connsiteX16" fmla="*/ 3477533 w 5433646"/>
              <a:gd name="connsiteY16" fmla="*/ 1015663 h 1015663"/>
              <a:gd name="connsiteX17" fmla="*/ 2934169 w 5433646"/>
              <a:gd name="connsiteY17" fmla="*/ 1015663 h 1015663"/>
              <a:gd name="connsiteX18" fmla="*/ 2499477 w 5433646"/>
              <a:gd name="connsiteY18" fmla="*/ 1015663 h 1015663"/>
              <a:gd name="connsiteX19" fmla="*/ 1956113 w 5433646"/>
              <a:gd name="connsiteY19" fmla="*/ 1015663 h 1015663"/>
              <a:gd name="connsiteX20" fmla="*/ 1304075 w 5433646"/>
              <a:gd name="connsiteY20" fmla="*/ 1015663 h 1015663"/>
              <a:gd name="connsiteX21" fmla="*/ 815047 w 5433646"/>
              <a:gd name="connsiteY21" fmla="*/ 1015663 h 1015663"/>
              <a:gd name="connsiteX22" fmla="*/ 0 w 5433646"/>
              <a:gd name="connsiteY22" fmla="*/ 1015663 h 1015663"/>
              <a:gd name="connsiteX23" fmla="*/ 0 w 5433646"/>
              <a:gd name="connsiteY23" fmla="*/ 497675 h 1015663"/>
              <a:gd name="connsiteX24" fmla="*/ 0 w 5433646"/>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1015663"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66480" y="110026"/>
                  <a:pt x="5421431" y="287074"/>
                  <a:pt x="5433646" y="507832"/>
                </a:cubicBezTo>
                <a:cubicBezTo>
                  <a:pt x="5445861" y="728590"/>
                  <a:pt x="5433054" y="871445"/>
                  <a:pt x="5433646" y="1015663"/>
                </a:cubicBezTo>
                <a:cubicBezTo>
                  <a:pt x="5319349" y="1058332"/>
                  <a:pt x="5113438" y="981910"/>
                  <a:pt x="4998954" y="1015663"/>
                </a:cubicBezTo>
                <a:cubicBezTo>
                  <a:pt x="4884470" y="1049416"/>
                  <a:pt x="4765142" y="966523"/>
                  <a:pt x="4564263" y="1015663"/>
                </a:cubicBezTo>
                <a:cubicBezTo>
                  <a:pt x="4363384" y="1064803"/>
                  <a:pt x="4218841" y="997096"/>
                  <a:pt x="3966562" y="1015663"/>
                </a:cubicBezTo>
                <a:cubicBezTo>
                  <a:pt x="3714283" y="1034230"/>
                  <a:pt x="3606131" y="961304"/>
                  <a:pt x="3477533" y="1015663"/>
                </a:cubicBezTo>
                <a:cubicBezTo>
                  <a:pt x="3348935" y="1070022"/>
                  <a:pt x="3112166" y="976722"/>
                  <a:pt x="2934169" y="1015663"/>
                </a:cubicBezTo>
                <a:cubicBezTo>
                  <a:pt x="2756172" y="1054604"/>
                  <a:pt x="2678755" y="963898"/>
                  <a:pt x="2499477" y="1015663"/>
                </a:cubicBezTo>
                <a:cubicBezTo>
                  <a:pt x="2320199" y="1067428"/>
                  <a:pt x="2084451" y="970810"/>
                  <a:pt x="1956113" y="1015663"/>
                </a:cubicBezTo>
                <a:cubicBezTo>
                  <a:pt x="1827775" y="1060516"/>
                  <a:pt x="1457900" y="958401"/>
                  <a:pt x="1304075" y="1015663"/>
                </a:cubicBezTo>
                <a:cubicBezTo>
                  <a:pt x="1150250" y="1072925"/>
                  <a:pt x="1008088" y="1004291"/>
                  <a:pt x="815047" y="1015663"/>
                </a:cubicBezTo>
                <a:cubicBezTo>
                  <a:pt x="622006" y="1027035"/>
                  <a:pt x="258907" y="937024"/>
                  <a:pt x="0" y="1015663"/>
                </a:cubicBezTo>
                <a:cubicBezTo>
                  <a:pt x="-56746" y="865157"/>
                  <a:pt x="4363" y="601324"/>
                  <a:pt x="0" y="497675"/>
                </a:cubicBezTo>
                <a:cubicBezTo>
                  <a:pt x="-4363" y="394026"/>
                  <a:pt x="48239" y="192671"/>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sz="2400" b="1" dirty="0"/>
              <a:t>Plan Bee </a:t>
            </a:r>
            <a:r>
              <a:rPr lang="en-US" dirty="0"/>
              <a:t>– subscription based but good for free overviews </a:t>
            </a:r>
          </a:p>
          <a:p>
            <a:r>
              <a:rPr lang="en-GB" dirty="0"/>
              <a:t>https://planbee.com/</a:t>
            </a:r>
          </a:p>
        </p:txBody>
      </p:sp>
      <p:sp>
        <p:nvSpPr>
          <p:cNvPr id="17" name="TextBox 16">
            <a:extLst>
              <a:ext uri="{FF2B5EF4-FFF2-40B4-BE49-F238E27FC236}">
                <a16:creationId xmlns:a16="http://schemas.microsoft.com/office/drawing/2014/main" id="{D28E7BE2-CE27-42FC-8632-770B4D753079}"/>
              </a:ext>
            </a:extLst>
          </p:cNvPr>
          <p:cNvSpPr txBox="1"/>
          <p:nvPr/>
        </p:nvSpPr>
        <p:spPr>
          <a:xfrm>
            <a:off x="137160" y="5061727"/>
            <a:ext cx="5433646" cy="677108"/>
          </a:xfrm>
          <a:custGeom>
            <a:avLst/>
            <a:gdLst>
              <a:gd name="connsiteX0" fmla="*/ 0 w 5433646"/>
              <a:gd name="connsiteY0" fmla="*/ 0 h 677108"/>
              <a:gd name="connsiteX1" fmla="*/ 543365 w 5433646"/>
              <a:gd name="connsiteY1" fmla="*/ 0 h 677108"/>
              <a:gd name="connsiteX2" fmla="*/ 923720 w 5433646"/>
              <a:gd name="connsiteY2" fmla="*/ 0 h 677108"/>
              <a:gd name="connsiteX3" fmla="*/ 1575757 w 5433646"/>
              <a:gd name="connsiteY3" fmla="*/ 0 h 677108"/>
              <a:gd name="connsiteX4" fmla="*/ 2227795 w 5433646"/>
              <a:gd name="connsiteY4" fmla="*/ 0 h 677108"/>
              <a:gd name="connsiteX5" fmla="*/ 2662487 w 5433646"/>
              <a:gd name="connsiteY5" fmla="*/ 0 h 677108"/>
              <a:gd name="connsiteX6" fmla="*/ 3260188 w 5433646"/>
              <a:gd name="connsiteY6" fmla="*/ 0 h 677108"/>
              <a:gd name="connsiteX7" fmla="*/ 3640543 w 5433646"/>
              <a:gd name="connsiteY7" fmla="*/ 0 h 677108"/>
              <a:gd name="connsiteX8" fmla="*/ 4129571 w 5433646"/>
              <a:gd name="connsiteY8" fmla="*/ 0 h 677108"/>
              <a:gd name="connsiteX9" fmla="*/ 4672936 w 5433646"/>
              <a:gd name="connsiteY9" fmla="*/ 0 h 677108"/>
              <a:gd name="connsiteX10" fmla="*/ 5433646 w 5433646"/>
              <a:gd name="connsiteY10" fmla="*/ 0 h 677108"/>
              <a:gd name="connsiteX11" fmla="*/ 5433646 w 5433646"/>
              <a:gd name="connsiteY11" fmla="*/ 338554 h 677108"/>
              <a:gd name="connsiteX12" fmla="*/ 5433646 w 5433646"/>
              <a:gd name="connsiteY12" fmla="*/ 677108 h 677108"/>
              <a:gd name="connsiteX13" fmla="*/ 4998954 w 5433646"/>
              <a:gd name="connsiteY13" fmla="*/ 677108 h 677108"/>
              <a:gd name="connsiteX14" fmla="*/ 4564263 w 5433646"/>
              <a:gd name="connsiteY14" fmla="*/ 677108 h 677108"/>
              <a:gd name="connsiteX15" fmla="*/ 3966562 w 5433646"/>
              <a:gd name="connsiteY15" fmla="*/ 677108 h 677108"/>
              <a:gd name="connsiteX16" fmla="*/ 3477533 w 5433646"/>
              <a:gd name="connsiteY16" fmla="*/ 677108 h 677108"/>
              <a:gd name="connsiteX17" fmla="*/ 2934169 w 5433646"/>
              <a:gd name="connsiteY17" fmla="*/ 677108 h 677108"/>
              <a:gd name="connsiteX18" fmla="*/ 2499477 w 5433646"/>
              <a:gd name="connsiteY18" fmla="*/ 677108 h 677108"/>
              <a:gd name="connsiteX19" fmla="*/ 1956113 w 5433646"/>
              <a:gd name="connsiteY19" fmla="*/ 677108 h 677108"/>
              <a:gd name="connsiteX20" fmla="*/ 1304075 w 5433646"/>
              <a:gd name="connsiteY20" fmla="*/ 677108 h 677108"/>
              <a:gd name="connsiteX21" fmla="*/ 815047 w 5433646"/>
              <a:gd name="connsiteY21" fmla="*/ 677108 h 677108"/>
              <a:gd name="connsiteX22" fmla="*/ 0 w 5433646"/>
              <a:gd name="connsiteY22" fmla="*/ 677108 h 677108"/>
              <a:gd name="connsiteX23" fmla="*/ 0 w 5433646"/>
              <a:gd name="connsiteY23" fmla="*/ 331783 h 677108"/>
              <a:gd name="connsiteX24" fmla="*/ 0 w 5433646"/>
              <a:gd name="connsiteY24" fmla="*/ 0 h 67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677108"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1653" y="72571"/>
                  <a:pt x="5418747" y="201352"/>
                  <a:pt x="5433646" y="338554"/>
                </a:cubicBezTo>
                <a:cubicBezTo>
                  <a:pt x="5448545" y="475756"/>
                  <a:pt x="5433054" y="510617"/>
                  <a:pt x="5433646" y="677108"/>
                </a:cubicBezTo>
                <a:cubicBezTo>
                  <a:pt x="5319349" y="719777"/>
                  <a:pt x="5113438" y="643355"/>
                  <a:pt x="4998954" y="677108"/>
                </a:cubicBezTo>
                <a:cubicBezTo>
                  <a:pt x="4884470" y="710861"/>
                  <a:pt x="4765142" y="627968"/>
                  <a:pt x="4564263" y="677108"/>
                </a:cubicBezTo>
                <a:cubicBezTo>
                  <a:pt x="4363384" y="726248"/>
                  <a:pt x="4218841" y="658541"/>
                  <a:pt x="3966562" y="677108"/>
                </a:cubicBezTo>
                <a:cubicBezTo>
                  <a:pt x="3714283" y="695675"/>
                  <a:pt x="3606131" y="622749"/>
                  <a:pt x="3477533" y="677108"/>
                </a:cubicBezTo>
                <a:cubicBezTo>
                  <a:pt x="3348935" y="731467"/>
                  <a:pt x="3112166" y="638167"/>
                  <a:pt x="2934169" y="677108"/>
                </a:cubicBezTo>
                <a:cubicBezTo>
                  <a:pt x="2756172" y="716049"/>
                  <a:pt x="2678755" y="625343"/>
                  <a:pt x="2499477" y="677108"/>
                </a:cubicBezTo>
                <a:cubicBezTo>
                  <a:pt x="2320199" y="728873"/>
                  <a:pt x="2084451" y="632255"/>
                  <a:pt x="1956113" y="677108"/>
                </a:cubicBezTo>
                <a:cubicBezTo>
                  <a:pt x="1827775" y="721961"/>
                  <a:pt x="1457900" y="619846"/>
                  <a:pt x="1304075" y="677108"/>
                </a:cubicBezTo>
                <a:cubicBezTo>
                  <a:pt x="1150250" y="734370"/>
                  <a:pt x="1008088" y="665736"/>
                  <a:pt x="815047" y="677108"/>
                </a:cubicBezTo>
                <a:cubicBezTo>
                  <a:pt x="622006" y="688480"/>
                  <a:pt x="258907" y="598469"/>
                  <a:pt x="0" y="677108"/>
                </a:cubicBezTo>
                <a:cubicBezTo>
                  <a:pt x="-34330" y="565179"/>
                  <a:pt x="6343" y="455238"/>
                  <a:pt x="0" y="331783"/>
                </a:cubicBezTo>
                <a:cubicBezTo>
                  <a:pt x="-6343" y="208329"/>
                  <a:pt x="12544" y="117305"/>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sz="2000" b="1" dirty="0"/>
              <a:t>STEM.org.uk </a:t>
            </a:r>
          </a:p>
          <a:p>
            <a:r>
              <a:rPr lang="en-US" dirty="0"/>
              <a:t>DT lesson packs – Free to sign up </a:t>
            </a:r>
            <a:endParaRPr lang="en-GB" dirty="0"/>
          </a:p>
        </p:txBody>
      </p:sp>
      <p:sp>
        <p:nvSpPr>
          <p:cNvPr id="18" name="TextBox 17">
            <a:extLst>
              <a:ext uri="{FF2B5EF4-FFF2-40B4-BE49-F238E27FC236}">
                <a16:creationId xmlns:a16="http://schemas.microsoft.com/office/drawing/2014/main" id="{43115FFC-86EC-4772-9846-C8388AC924B1}"/>
              </a:ext>
            </a:extLst>
          </p:cNvPr>
          <p:cNvSpPr txBox="1"/>
          <p:nvPr/>
        </p:nvSpPr>
        <p:spPr>
          <a:xfrm>
            <a:off x="6282397" y="4542522"/>
            <a:ext cx="5433646" cy="369332"/>
          </a:xfrm>
          <a:custGeom>
            <a:avLst/>
            <a:gdLst>
              <a:gd name="connsiteX0" fmla="*/ 0 w 5433646"/>
              <a:gd name="connsiteY0" fmla="*/ 0 h 369332"/>
              <a:gd name="connsiteX1" fmla="*/ 543365 w 5433646"/>
              <a:gd name="connsiteY1" fmla="*/ 0 h 369332"/>
              <a:gd name="connsiteX2" fmla="*/ 923720 w 5433646"/>
              <a:gd name="connsiteY2" fmla="*/ 0 h 369332"/>
              <a:gd name="connsiteX3" fmla="*/ 1575757 w 5433646"/>
              <a:gd name="connsiteY3" fmla="*/ 0 h 369332"/>
              <a:gd name="connsiteX4" fmla="*/ 2227795 w 5433646"/>
              <a:gd name="connsiteY4" fmla="*/ 0 h 369332"/>
              <a:gd name="connsiteX5" fmla="*/ 2662487 w 5433646"/>
              <a:gd name="connsiteY5" fmla="*/ 0 h 369332"/>
              <a:gd name="connsiteX6" fmla="*/ 3260188 w 5433646"/>
              <a:gd name="connsiteY6" fmla="*/ 0 h 369332"/>
              <a:gd name="connsiteX7" fmla="*/ 3640543 w 5433646"/>
              <a:gd name="connsiteY7" fmla="*/ 0 h 369332"/>
              <a:gd name="connsiteX8" fmla="*/ 4129571 w 5433646"/>
              <a:gd name="connsiteY8" fmla="*/ 0 h 369332"/>
              <a:gd name="connsiteX9" fmla="*/ 4672936 w 5433646"/>
              <a:gd name="connsiteY9" fmla="*/ 0 h 369332"/>
              <a:gd name="connsiteX10" fmla="*/ 5433646 w 5433646"/>
              <a:gd name="connsiteY10" fmla="*/ 0 h 369332"/>
              <a:gd name="connsiteX11" fmla="*/ 5433646 w 5433646"/>
              <a:gd name="connsiteY11" fmla="*/ 369332 h 369332"/>
              <a:gd name="connsiteX12" fmla="*/ 4781608 w 5433646"/>
              <a:gd name="connsiteY12" fmla="*/ 369332 h 369332"/>
              <a:gd name="connsiteX13" fmla="*/ 4292580 w 5433646"/>
              <a:gd name="connsiteY13" fmla="*/ 369332 h 369332"/>
              <a:gd name="connsiteX14" fmla="*/ 3857889 w 5433646"/>
              <a:gd name="connsiteY14" fmla="*/ 369332 h 369332"/>
              <a:gd name="connsiteX15" fmla="*/ 3260188 w 5433646"/>
              <a:gd name="connsiteY15" fmla="*/ 369332 h 369332"/>
              <a:gd name="connsiteX16" fmla="*/ 2771159 w 5433646"/>
              <a:gd name="connsiteY16" fmla="*/ 369332 h 369332"/>
              <a:gd name="connsiteX17" fmla="*/ 2227795 w 5433646"/>
              <a:gd name="connsiteY17" fmla="*/ 369332 h 369332"/>
              <a:gd name="connsiteX18" fmla="*/ 1793103 w 5433646"/>
              <a:gd name="connsiteY18" fmla="*/ 369332 h 369332"/>
              <a:gd name="connsiteX19" fmla="*/ 1249739 w 5433646"/>
              <a:gd name="connsiteY19" fmla="*/ 369332 h 369332"/>
              <a:gd name="connsiteX20" fmla="*/ 597701 w 5433646"/>
              <a:gd name="connsiteY20" fmla="*/ 369332 h 369332"/>
              <a:gd name="connsiteX21" fmla="*/ 0 w 5433646"/>
              <a:gd name="connsiteY21" fmla="*/ 369332 h 369332"/>
              <a:gd name="connsiteX22" fmla="*/ 0 w 5433646"/>
              <a:gd name="connsiteY2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3646" h="369332"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7603" y="78276"/>
                  <a:pt x="5397929" y="188905"/>
                  <a:pt x="5433646" y="369332"/>
                </a:cubicBezTo>
                <a:cubicBezTo>
                  <a:pt x="5151152" y="378079"/>
                  <a:pt x="4914175" y="344183"/>
                  <a:pt x="4781608" y="369332"/>
                </a:cubicBezTo>
                <a:cubicBezTo>
                  <a:pt x="4649041" y="394481"/>
                  <a:pt x="4511884" y="367627"/>
                  <a:pt x="4292580" y="369332"/>
                </a:cubicBezTo>
                <a:cubicBezTo>
                  <a:pt x="4073276" y="371037"/>
                  <a:pt x="4058768" y="320192"/>
                  <a:pt x="3857889" y="369332"/>
                </a:cubicBezTo>
                <a:cubicBezTo>
                  <a:pt x="3657010" y="418472"/>
                  <a:pt x="3512467" y="350765"/>
                  <a:pt x="3260188" y="369332"/>
                </a:cubicBezTo>
                <a:cubicBezTo>
                  <a:pt x="3007909" y="387899"/>
                  <a:pt x="2899757" y="314973"/>
                  <a:pt x="2771159" y="369332"/>
                </a:cubicBezTo>
                <a:cubicBezTo>
                  <a:pt x="2642561" y="423691"/>
                  <a:pt x="2405792" y="330391"/>
                  <a:pt x="2227795" y="369332"/>
                </a:cubicBezTo>
                <a:cubicBezTo>
                  <a:pt x="2049798" y="408273"/>
                  <a:pt x="1972381" y="317567"/>
                  <a:pt x="1793103" y="369332"/>
                </a:cubicBezTo>
                <a:cubicBezTo>
                  <a:pt x="1613825" y="421097"/>
                  <a:pt x="1378077" y="324479"/>
                  <a:pt x="1249739" y="369332"/>
                </a:cubicBezTo>
                <a:cubicBezTo>
                  <a:pt x="1121401" y="414185"/>
                  <a:pt x="751526" y="312070"/>
                  <a:pt x="597701" y="369332"/>
                </a:cubicBezTo>
                <a:cubicBezTo>
                  <a:pt x="443876" y="426594"/>
                  <a:pt x="293041" y="306164"/>
                  <a:pt x="0" y="369332"/>
                </a:cubicBezTo>
                <a:cubicBezTo>
                  <a:pt x="-37958" y="194593"/>
                  <a:pt x="23666" y="166573"/>
                  <a:pt x="0" y="0"/>
                </a:cubicBezTo>
                <a:close/>
              </a:path>
            </a:pathLst>
          </a:custGeom>
          <a:noFill/>
          <a:ln>
            <a:solidFill>
              <a:schemeClr val="tx1"/>
            </a:solidFill>
            <a:extLst>
              <a:ext uri="{C807C97D-BFC1-408E-A445-0C87EB9F89A2}">
                <ask:lineSketchStyleProps xmlns:ask="http://schemas.microsoft.com/office/drawing/2018/sketchyshapes" xmlns="" sd="4050937111">
                  <a:prstGeom prst="rect">
                    <a:avLst/>
                  </a:prstGeom>
                  <ask:type>
                    <ask:lineSketchScribble/>
                  </ask:type>
                </ask:lineSketchStyleProps>
              </a:ext>
            </a:extLst>
          </a:ln>
        </p:spPr>
        <p:txBody>
          <a:bodyPr wrap="square">
            <a:spAutoFit/>
          </a:bodyPr>
          <a:lstStyle/>
          <a:p>
            <a:r>
              <a:rPr lang="en-US" b="1" dirty="0"/>
              <a:t>TWINKL –</a:t>
            </a:r>
            <a:r>
              <a:rPr lang="en-US" dirty="0"/>
              <a:t> worth it for all curriculum areas </a:t>
            </a:r>
            <a:r>
              <a:rPr lang="en-US" b="1" dirty="0"/>
              <a:t>  </a:t>
            </a:r>
            <a:endParaRPr lang="en-GB" b="1" dirty="0"/>
          </a:p>
        </p:txBody>
      </p:sp>
    </p:spTree>
    <p:extLst>
      <p:ext uri="{BB962C8B-B14F-4D97-AF65-F5344CB8AC3E}">
        <p14:creationId xmlns:p14="http://schemas.microsoft.com/office/powerpoint/2010/main" val="2795957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5631" y="1786410"/>
            <a:ext cx="6548355" cy="1323439"/>
          </a:xfrm>
          <a:prstGeom prst="rect">
            <a:avLst/>
          </a:prstGeom>
        </p:spPr>
        <p:txBody>
          <a:bodyPr wrap="square">
            <a:spAutoFit/>
          </a:bodyPr>
          <a:lstStyle/>
          <a:p>
            <a:pPr algn="ctr">
              <a:spcBef>
                <a:spcPct val="50000"/>
              </a:spcBef>
            </a:pPr>
            <a:r>
              <a:rPr lang="en-GB" sz="4000" b="1" dirty="0">
                <a:ln w="22225">
                  <a:solidFill>
                    <a:schemeClr val="accent2"/>
                  </a:solidFill>
                  <a:prstDash val="solid"/>
                </a:ln>
                <a:solidFill>
                  <a:schemeClr val="accent2">
                    <a:lumMod val="40000"/>
                    <a:lumOff val="60000"/>
                  </a:schemeClr>
                </a:solidFill>
                <a:latin typeface="Calibri" pitchFamily="34" charset="0"/>
              </a:rPr>
              <a:t>How well do you know your Art and Design?</a:t>
            </a:r>
          </a:p>
        </p:txBody>
      </p:sp>
      <p:sp>
        <p:nvSpPr>
          <p:cNvPr id="2" name="TextBox 1"/>
          <p:cNvSpPr txBox="1"/>
          <p:nvPr/>
        </p:nvSpPr>
        <p:spPr>
          <a:xfrm>
            <a:off x="224897" y="4391045"/>
            <a:ext cx="11449319" cy="1477328"/>
          </a:xfrm>
          <a:prstGeom prst="rect">
            <a:avLst/>
          </a:prstGeom>
          <a:noFill/>
        </p:spPr>
        <p:txBody>
          <a:bodyPr wrap="square" rtlCol="0">
            <a:spAutoFit/>
          </a:bodyPr>
          <a:lstStyle/>
          <a:p>
            <a:r>
              <a:rPr lang="en-GB" dirty="0"/>
              <a:t>Personal evaluation.    Score each out of 10. 1- low 10- high </a:t>
            </a:r>
          </a:p>
          <a:p>
            <a:endParaRPr lang="en-GB" dirty="0"/>
          </a:p>
          <a:p>
            <a:r>
              <a:rPr lang="en-GB" dirty="0"/>
              <a:t>Basic art skills – drawing/ painting               Knowledge of the art curriculum</a:t>
            </a:r>
          </a:p>
          <a:p>
            <a:r>
              <a:rPr lang="en-GB" dirty="0"/>
              <a:t>Knowledge of artists                                       Ideas generation </a:t>
            </a:r>
          </a:p>
          <a:p>
            <a:r>
              <a:rPr lang="en-GB" dirty="0"/>
              <a:t>Confidence in executing ideas                      Applying art in the curriculum</a:t>
            </a:r>
          </a:p>
        </p:txBody>
      </p:sp>
      <p:sp>
        <p:nvSpPr>
          <p:cNvPr id="3" name="Rectangle 2"/>
          <p:cNvSpPr/>
          <p:nvPr/>
        </p:nvSpPr>
        <p:spPr>
          <a:xfrm rot="21125043">
            <a:off x="9209" y="403366"/>
            <a:ext cx="6411499"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 can’t draw to save my life.</a:t>
            </a:r>
          </a:p>
        </p:txBody>
      </p:sp>
      <p:sp>
        <p:nvSpPr>
          <p:cNvPr id="6" name="Rectangle 5"/>
          <p:cNvSpPr/>
          <p:nvPr/>
        </p:nvSpPr>
        <p:spPr>
          <a:xfrm rot="21104588">
            <a:off x="5249441" y="3092757"/>
            <a:ext cx="629371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don’t know many artists.</a:t>
            </a:r>
          </a:p>
        </p:txBody>
      </p:sp>
      <p:sp>
        <p:nvSpPr>
          <p:cNvPr id="7" name="Rectangle 6"/>
          <p:cNvSpPr/>
          <p:nvPr/>
        </p:nvSpPr>
        <p:spPr>
          <a:xfrm rot="2022300">
            <a:off x="7865491" y="1065553"/>
            <a:ext cx="4189673"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How do it fit it all in?</a:t>
            </a:r>
            <a:endParaRPr lang="en-US" sz="3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9" name="Rectangle 8"/>
          <p:cNvSpPr/>
          <p:nvPr/>
        </p:nvSpPr>
        <p:spPr>
          <a:xfrm rot="1737644">
            <a:off x="400043" y="2659337"/>
            <a:ext cx="4236032" cy="584775"/>
          </a:xfrm>
          <a:prstGeom prst="rect">
            <a:avLst/>
          </a:prstGeom>
        </p:spPr>
        <p:txBody>
          <a:bodyPr wrap="none">
            <a:spAutoFit/>
          </a:bodyPr>
          <a:lstStyle/>
          <a:p>
            <a:pPr algn="ctr"/>
            <a:r>
              <a:rPr lang="en-US" sz="3200" b="1" dirty="0">
                <a:ln/>
                <a:solidFill>
                  <a:schemeClr val="accent4"/>
                </a:solidFill>
              </a:rPr>
              <a:t>How do you make that?</a:t>
            </a:r>
          </a:p>
        </p:txBody>
      </p:sp>
    </p:spTree>
    <p:extLst>
      <p:ext uri="{BB962C8B-B14F-4D97-AF65-F5344CB8AC3E}">
        <p14:creationId xmlns:p14="http://schemas.microsoft.com/office/powerpoint/2010/main" val="2955385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BB72DD91-8339-4E36-984F-31C5B0C07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448" y="194871"/>
            <a:ext cx="4443751" cy="57562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8A330671-6528-4921-85FB-D005799B3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64" y="194871"/>
            <a:ext cx="5402705" cy="540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800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4DF27-A431-4A9D-9062-6FD6857FC726}"/>
              </a:ext>
            </a:extLst>
          </p:cNvPr>
          <p:cNvSpPr>
            <a:spLocks noGrp="1"/>
          </p:cNvSpPr>
          <p:nvPr>
            <p:ph type="title"/>
          </p:nvPr>
        </p:nvSpPr>
        <p:spPr>
          <a:xfrm>
            <a:off x="838200" y="365125"/>
            <a:ext cx="10515600" cy="4206875"/>
          </a:xfrm>
        </p:spPr>
        <p:txBody>
          <a:bodyPr/>
          <a:lstStyle/>
          <a:p>
            <a:r>
              <a:rPr lang="en-US" dirty="0"/>
              <a:t>Contact details:</a:t>
            </a:r>
            <a:br>
              <a:rPr lang="en-US" dirty="0"/>
            </a:br>
            <a:br>
              <a:rPr lang="en-US" dirty="0"/>
            </a:br>
            <a:r>
              <a:rPr lang="en-US" dirty="0"/>
              <a:t>amanda.Lankford@stpauls.bhcet.org.uk </a:t>
            </a:r>
            <a:endParaRPr lang="en-GB" dirty="0"/>
          </a:p>
        </p:txBody>
      </p:sp>
    </p:spTree>
    <p:extLst>
      <p:ext uri="{BB962C8B-B14F-4D97-AF65-F5344CB8AC3E}">
        <p14:creationId xmlns:p14="http://schemas.microsoft.com/office/powerpoint/2010/main" val="2627787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Curriculum (TS3)</a:t>
            </a:r>
            <a:endParaRPr lang="en-GB" sz="2800" b="1" dirty="0">
              <a:solidFill>
                <a:srgbClr val="B4B5E2"/>
              </a:solidFill>
              <a:latin typeface="Tw Cen MT" panose="020B0602020104020603" pitchFamily="34" charset="0"/>
            </a:endParaRPr>
          </a:p>
        </p:txBody>
      </p:sp>
      <p:sp>
        <p:nvSpPr>
          <p:cNvPr id="57" name="Rectangle 56"/>
          <p:cNvSpPr/>
          <p:nvPr/>
        </p:nvSpPr>
        <p:spPr>
          <a:xfrm>
            <a:off x="1736457" y="2136552"/>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Pupils are likely to struggle to transfer what has been learnt in one discipline to a new or unfamiliar context.</a:t>
            </a:r>
            <a:endParaRPr lang="en-GB" sz="2400" dirty="0"/>
          </a:p>
        </p:txBody>
      </p:sp>
      <p:sp>
        <p:nvSpPr>
          <p:cNvPr id="61" name="Rectangle 60"/>
          <p:cNvSpPr/>
          <p:nvPr/>
        </p:nvSpPr>
        <p:spPr>
          <a:xfrm>
            <a:off x="1736457" y="3281365"/>
            <a:ext cx="5261768" cy="722955"/>
          </a:xfrm>
          <a:prstGeom prst="rect">
            <a:avLst/>
          </a:prstGeom>
        </p:spPr>
        <p:txBody>
          <a:bodyPr wrap="square">
            <a:spAutoFit/>
          </a:bodyPr>
          <a:lstStyle/>
          <a:p>
            <a:pPr>
              <a:lnSpc>
                <a:spcPct val="85000"/>
              </a:lnSpc>
              <a:spcAft>
                <a:spcPts val="1200"/>
              </a:spcAft>
            </a:pPr>
            <a:r>
              <a:rPr lang="en-GB" sz="2400" dirty="0"/>
              <a:t>Reading is key to learning in the rest of the curriculum.</a:t>
            </a:r>
          </a:p>
        </p:txBody>
      </p:sp>
      <p:sp>
        <p:nvSpPr>
          <p:cNvPr id="65" name="Rectangle 64"/>
          <p:cNvSpPr/>
          <p:nvPr/>
        </p:nvSpPr>
        <p:spPr>
          <a:xfrm>
            <a:off x="1736457" y="4439341"/>
            <a:ext cx="4998733" cy="722955"/>
          </a:xfrm>
          <a:prstGeom prst="rect">
            <a:avLst/>
          </a:prstGeom>
        </p:spPr>
        <p:txBody>
          <a:bodyPr wrap="square">
            <a:spAutoFit/>
          </a:bodyPr>
          <a:lstStyle/>
          <a:p>
            <a:pPr>
              <a:lnSpc>
                <a:spcPct val="85000"/>
              </a:lnSpc>
              <a:spcAft>
                <a:spcPts val="1200"/>
              </a:spcAft>
            </a:pPr>
            <a:r>
              <a:rPr lang="en-GB" sz="2400" dirty="0"/>
              <a:t>Every teacher can improve pupils’ literacy</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3.8</a:t>
              </a:r>
            </a:p>
          </p:txBody>
        </p:sp>
      </p:grpSp>
      <p:grpSp>
        <p:nvGrpSpPr>
          <p:cNvPr id="84" name="Group 83"/>
          <p:cNvGrpSpPr/>
          <p:nvPr/>
        </p:nvGrpSpPr>
        <p:grpSpPr>
          <a:xfrm>
            <a:off x="870846" y="4255494"/>
            <a:ext cx="1117442" cy="963454"/>
            <a:chOff x="152400" y="3352800"/>
            <a:chExt cx="891492"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3.10</a:t>
              </a:r>
            </a:p>
          </p:txBody>
        </p:sp>
      </p:grpSp>
      <p:grpSp>
        <p:nvGrpSpPr>
          <p:cNvPr id="93" name="Group 92"/>
          <p:cNvGrpSpPr/>
          <p:nvPr/>
        </p:nvGrpSpPr>
        <p:grpSpPr>
          <a:xfrm>
            <a:off x="908173" y="3286746"/>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3.9</a:t>
              </a:r>
            </a:p>
          </p:txBody>
        </p:sp>
      </p:grpSp>
    </p:spTree>
    <p:custDataLst>
      <p:tags r:id="rId1"/>
    </p:custDataLst>
    <p:extLst>
      <p:ext uri="{BB962C8B-B14F-4D97-AF65-F5344CB8AC3E}">
        <p14:creationId xmlns:p14="http://schemas.microsoft.com/office/powerpoint/2010/main" val="2493719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C86FA9-6A7E-41D5-8C05-F3714A11F936}"/>
              </a:ext>
            </a:extLst>
          </p:cNvPr>
          <p:cNvSpPr txBox="1"/>
          <p:nvPr/>
        </p:nvSpPr>
        <p:spPr>
          <a:xfrm>
            <a:off x="1194391" y="2342703"/>
            <a:ext cx="10353855" cy="784830"/>
          </a:xfrm>
          <a:prstGeom prst="rect">
            <a:avLst/>
          </a:prstGeom>
          <a:noFill/>
        </p:spPr>
        <p:txBody>
          <a:bodyPr wrap="square" rtlCol="0">
            <a:spAutoFit/>
          </a:bodyPr>
          <a:lstStyle/>
          <a:p>
            <a:pPr algn="ctr"/>
            <a:r>
              <a:rPr lang="en-US" sz="4500" dirty="0"/>
              <a:t>Evaluation</a:t>
            </a:r>
            <a:endParaRPr lang="en-GB" sz="6000" dirty="0"/>
          </a:p>
        </p:txBody>
      </p:sp>
    </p:spTree>
    <p:custDataLst>
      <p:tags r:id="rId1"/>
    </p:custDataLst>
    <p:extLst>
      <p:ext uri="{BB962C8B-B14F-4D97-AF65-F5344CB8AC3E}">
        <p14:creationId xmlns:p14="http://schemas.microsoft.com/office/powerpoint/2010/main" val="1613913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2955"/>
          </a:xfrm>
          <a:prstGeom prst="rect">
            <a:avLst/>
          </a:prstGeom>
          <a:noFill/>
        </p:spPr>
        <p:txBody>
          <a:bodyPr wrap="square" rtlCol="0">
            <a:spAutoFit/>
          </a:bodyPr>
          <a:lstStyle/>
          <a:p>
            <a:pPr>
              <a:lnSpc>
                <a:spcPct val="85000"/>
              </a:lnSpc>
              <a:spcAft>
                <a:spcPts val="1200"/>
              </a:spcAft>
            </a:pPr>
            <a:r>
              <a:rPr lang="en-GB" sz="2400" b="1" dirty="0">
                <a:solidFill>
                  <a:srgbClr val="1B1A69"/>
                </a:solidFill>
              </a:rPr>
              <a:t>Guides, scaffolds and worked examples can help to apply new ideas.</a:t>
            </a:r>
          </a:p>
        </p:txBody>
      </p:sp>
      <p:sp>
        <p:nvSpPr>
          <p:cNvPr id="27" name="Rectangle 26"/>
          <p:cNvSpPr/>
          <p:nvPr/>
        </p:nvSpPr>
        <p:spPr>
          <a:xfrm>
            <a:off x="7956177" y="3254197"/>
            <a:ext cx="4065494" cy="1350819"/>
          </a:xfrm>
          <a:prstGeom prst="rect">
            <a:avLst/>
          </a:prstGeom>
        </p:spPr>
        <p:txBody>
          <a:bodyPr wrap="square">
            <a:spAutoFit/>
          </a:bodyPr>
          <a:lstStyle/>
          <a:p>
            <a:pPr>
              <a:lnSpc>
                <a:spcPct val="85000"/>
              </a:lnSpc>
              <a:spcAft>
                <a:spcPts val="1200"/>
              </a:spcAft>
            </a:pPr>
            <a:r>
              <a:rPr lang="en-GB" sz="2400" dirty="0"/>
              <a:t>Questioning used to check prior knowledge, assess understanding and break down problems. </a:t>
            </a:r>
          </a:p>
        </p:txBody>
      </p:sp>
      <p:sp>
        <p:nvSpPr>
          <p:cNvPr id="28" name="Rectangle 27"/>
          <p:cNvSpPr/>
          <p:nvPr/>
        </p:nvSpPr>
        <p:spPr>
          <a:xfrm>
            <a:off x="7956177" y="1968451"/>
            <a:ext cx="4065494" cy="1350819"/>
          </a:xfrm>
          <a:prstGeom prst="rect">
            <a:avLst/>
          </a:prstGeom>
        </p:spPr>
        <p:txBody>
          <a:bodyPr wrap="square">
            <a:spAutoFit/>
          </a:bodyPr>
          <a:lstStyle/>
          <a:p>
            <a:pPr>
              <a:lnSpc>
                <a:spcPct val="85000"/>
              </a:lnSpc>
              <a:spcAft>
                <a:spcPts val="1200"/>
              </a:spcAft>
            </a:pPr>
            <a:r>
              <a:rPr lang="en-GB" sz="2400" dirty="0"/>
              <a:t>Explicitly teaching pupils metacognitive strategies support independence and academic success.</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Classroom Practice (TS4)</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Effective teaching can transform pupils’ knowledge, capabilities and beliefs about knowledge. </a:t>
            </a:r>
            <a:endParaRPr lang="en-GB" sz="2400" dirty="0"/>
          </a:p>
        </p:txBody>
      </p:sp>
      <p:sp>
        <p:nvSpPr>
          <p:cNvPr id="61" name="Rectangle 60"/>
          <p:cNvSpPr/>
          <p:nvPr/>
        </p:nvSpPr>
        <p:spPr>
          <a:xfrm>
            <a:off x="1724529" y="3029755"/>
            <a:ext cx="5261768" cy="1350819"/>
          </a:xfrm>
          <a:prstGeom prst="rect">
            <a:avLst/>
          </a:prstGeom>
        </p:spPr>
        <p:txBody>
          <a:bodyPr wrap="square">
            <a:spAutoFit/>
          </a:bodyPr>
          <a:lstStyle/>
          <a:p>
            <a:pPr>
              <a:lnSpc>
                <a:spcPct val="85000"/>
              </a:lnSpc>
              <a:spcAft>
                <a:spcPts val="1200"/>
              </a:spcAft>
            </a:pPr>
            <a:r>
              <a:rPr lang="en-GB" sz="2400" dirty="0"/>
              <a:t>Effective teachers introduce new material in steps, explicitly linking new ideas to what has previously been learned.</a:t>
            </a:r>
          </a:p>
        </p:txBody>
      </p:sp>
      <p:sp>
        <p:nvSpPr>
          <p:cNvPr id="65" name="Rectangle 64"/>
          <p:cNvSpPr/>
          <p:nvPr/>
        </p:nvSpPr>
        <p:spPr>
          <a:xfrm>
            <a:off x="1713762" y="4277785"/>
            <a:ext cx="4998733" cy="722955"/>
          </a:xfrm>
          <a:prstGeom prst="rect">
            <a:avLst/>
          </a:prstGeom>
        </p:spPr>
        <p:txBody>
          <a:bodyPr wrap="square">
            <a:spAutoFit/>
          </a:bodyPr>
          <a:lstStyle/>
          <a:p>
            <a:pPr>
              <a:lnSpc>
                <a:spcPct val="85000"/>
              </a:lnSpc>
              <a:spcAft>
                <a:spcPts val="1200"/>
              </a:spcAft>
            </a:pPr>
            <a:r>
              <a:rPr lang="en-GB" sz="2400" b="1" dirty="0">
                <a:solidFill>
                  <a:srgbClr val="1B1A69"/>
                </a:solidFill>
              </a:rPr>
              <a:t>Modelling helps pupil understand new processes and ideas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4.1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4.6</a:t>
              </a:r>
            </a:p>
          </p:txBody>
        </p:sp>
      </p:grpSp>
      <p:sp>
        <p:nvSpPr>
          <p:cNvPr id="32" name="Rectangle 31"/>
          <p:cNvSpPr/>
          <p:nvPr/>
        </p:nvSpPr>
        <p:spPr>
          <a:xfrm>
            <a:off x="7956177" y="4683333"/>
            <a:ext cx="4065494" cy="722955"/>
          </a:xfrm>
          <a:prstGeom prst="rect">
            <a:avLst/>
          </a:prstGeom>
        </p:spPr>
        <p:txBody>
          <a:bodyPr wrap="square">
            <a:spAutoFit/>
          </a:bodyPr>
          <a:lstStyle/>
          <a:p>
            <a:pPr>
              <a:lnSpc>
                <a:spcPct val="85000"/>
              </a:lnSpc>
              <a:spcAft>
                <a:spcPts val="1200"/>
              </a:spcAft>
            </a:pPr>
            <a:r>
              <a:rPr lang="en-GB" sz="2400" dirty="0"/>
              <a:t>High-quality classroom talk can support pupils.</a:t>
            </a:r>
          </a:p>
        </p:txBody>
      </p:sp>
      <p:grpSp>
        <p:nvGrpSpPr>
          <p:cNvPr id="33" name="Group 32"/>
          <p:cNvGrpSpPr/>
          <p:nvPr/>
        </p:nvGrpSpPr>
        <p:grpSpPr>
          <a:xfrm>
            <a:off x="7164534" y="4648257"/>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4.7</a:t>
              </a:r>
            </a:p>
          </p:txBody>
        </p:sp>
      </p:grpSp>
    </p:spTree>
    <p:custDataLst>
      <p:tags r:id="rId1"/>
    </p:custDataLst>
    <p:extLst>
      <p:ext uri="{BB962C8B-B14F-4D97-AF65-F5344CB8AC3E}">
        <p14:creationId xmlns:p14="http://schemas.microsoft.com/office/powerpoint/2010/main" val="3211685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 Induction Day 2020-21" id="{191F015D-F899-3945-A7C1-BD5E8B050B2F}" vid="{8FCB3C38-51AC-C245-BB76-5818A6482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8b864ad-068f-4caf-9d66-2fd630814f6e">
      <UserInfo>
        <DisplayName>Amanda Lankford</DisplayName>
        <AccountId>343</AccountId>
        <AccountType/>
      </UserInfo>
    </SharedWithUsers>
    <TaxCatchAll xmlns="b8b864ad-068f-4caf-9d66-2fd630814f6e" xsi:nil="true"/>
    <LastModified xmlns="d2f8d3da-03d0-40ca-80bd-9bf91d80f499" xsi:nil="true"/>
    <DateandTime xmlns="d2f8d3da-03d0-40ca-80bd-9bf91d80f499" xsi:nil="true"/>
    <date xmlns="d2f8d3da-03d0-40ca-80bd-9bf91d80f499" xsi:nil="true"/>
    <lcf76f155ced4ddcb4097134ff3c332f xmlns="d2f8d3da-03d0-40ca-80bd-9bf91d80f49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1D0CF50E6DE419EBD7B2615A4B5B0" ma:contentTypeVersion="21" ma:contentTypeDescription="Create a new document." ma:contentTypeScope="" ma:versionID="98d5cffba38614fd16b227bb27bf373f">
  <xsd:schema xmlns:xsd="http://www.w3.org/2001/XMLSchema" xmlns:xs="http://www.w3.org/2001/XMLSchema" xmlns:p="http://schemas.microsoft.com/office/2006/metadata/properties" xmlns:ns2="d2f8d3da-03d0-40ca-80bd-9bf91d80f499" xmlns:ns3="b8b864ad-068f-4caf-9d66-2fd630814f6e" targetNamespace="http://schemas.microsoft.com/office/2006/metadata/properties" ma:root="true" ma:fieldsID="33f88cccb9b957cbcdfb7940b8438149" ns2:_="" ns3:_="">
    <xsd:import namespace="d2f8d3da-03d0-40ca-80bd-9bf91d80f499"/>
    <xsd:import namespace="b8b864ad-068f-4caf-9d66-2fd630814f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date" minOccurs="0"/>
                <xsd:element ref="ns2:MediaLengthInSeconds" minOccurs="0"/>
                <xsd:element ref="ns2:LastModified" minOccurs="0"/>
                <xsd:element ref="ns2:lcf76f155ced4ddcb4097134ff3c332f" minOccurs="0"/>
                <xsd:element ref="ns3:TaxCatchAll" minOccurs="0"/>
                <xsd:element ref="ns2:MediaServiceObjectDetectorVersions" minOccurs="0"/>
                <xsd:element ref="ns2:MediaServiceSearchProperties" minOccurs="0"/>
                <xsd:element ref="ns2: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f8d3da-03d0-40ca-80bd-9bf91d80f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astModified" ma:index="22" nillable="true" ma:displayName="Last Modified" ma:format="DateTime" ma:internalName="LastModified">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1c919f5-f631-4f93-bec3-e00ef083d9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andTime" ma:index="28" nillable="true" ma:displayName="Date and Time" ma:format="DateTime" ma:internalName="Datean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8b864ad-068f-4caf-9d66-2fd630814f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f2eb50c-ceae-4fd3-8e43-f8c42dbd41f5}" ma:internalName="TaxCatchAll" ma:showField="CatchAllData" ma:web="b8b864ad-068f-4caf-9d66-2fd630814f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0FE9A4-9F5E-4340-8E81-DEE7BE836BCC}">
  <ds:schemaRefs>
    <ds:schemaRef ds:uri="http://schemas.microsoft.com/office/infopath/2007/PartnerControls"/>
    <ds:schemaRef ds:uri="d2f8d3da-03d0-40ca-80bd-9bf91d80f499"/>
    <ds:schemaRef ds:uri="http://www.w3.org/XML/1998/namespace"/>
    <ds:schemaRef ds:uri="http://purl.org/dc/elements/1.1/"/>
    <ds:schemaRef ds:uri="http://purl.org/dc/terms/"/>
    <ds:schemaRef ds:uri="http://schemas.microsoft.com/office/2006/metadata/properties"/>
    <ds:schemaRef ds:uri="b8b864ad-068f-4caf-9d66-2fd630814f6e"/>
    <ds:schemaRef ds:uri="http://schemas.microsoft.com/office/2006/documentManagement/typ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E4F50500-DA23-41DC-AE6C-EE3B66DB1B76}">
  <ds:schemaRefs>
    <ds:schemaRef ds:uri="http://schemas.microsoft.com/sharepoint/v3/contenttype/forms"/>
  </ds:schemaRefs>
</ds:datastoreItem>
</file>

<file path=customXml/itemProps3.xml><?xml version="1.0" encoding="utf-8"?>
<ds:datastoreItem xmlns:ds="http://schemas.openxmlformats.org/officeDocument/2006/customXml" ds:itemID="{31054A34-9584-4B1D-95E1-5DE25171A2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f8d3da-03d0-40ca-80bd-9bf91d80f499"/>
    <ds:schemaRef ds:uri="b8b864ad-068f-4caf-9d66-2fd630814f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Summary Primary Induction Day 2020-21</Template>
  <TotalTime>10692</TotalTime>
  <Words>3752</Words>
  <Application>Microsoft Office PowerPoint</Application>
  <PresentationFormat>Widescreen</PresentationFormat>
  <Paragraphs>629</Paragraphs>
  <Slides>80</Slides>
  <Notes>13</Notes>
  <HiddenSlides>0</HiddenSlides>
  <MMClips>2</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80</vt:i4>
      </vt:variant>
    </vt:vector>
  </HeadingPairs>
  <TitlesOfParts>
    <vt:vector size="106" baseType="lpstr">
      <vt:lpstr>Amazon Ember</vt:lpstr>
      <vt:lpstr>Arial</vt:lpstr>
      <vt:lpstr>Arial</vt:lpstr>
      <vt:lpstr>Avant Garde Md</vt:lpstr>
      <vt:lpstr>Calibri</vt:lpstr>
      <vt:lpstr>Calibri Light</vt:lpstr>
      <vt:lpstr>Clear Sans Light</vt:lpstr>
      <vt:lpstr>Futura</vt:lpstr>
      <vt:lpstr>Gotham-Bold</vt:lpstr>
      <vt:lpstr>Gotham-Book</vt:lpstr>
      <vt:lpstr>Gotham-Medium</vt:lpstr>
      <vt:lpstr>Helvetica Neue</vt:lpstr>
      <vt:lpstr>Helvetica Neue Medium</vt:lpstr>
      <vt:lpstr>Open Sans</vt:lpstr>
      <vt:lpstr>Roboto</vt:lpstr>
      <vt:lpstr>SassoonCRInfant</vt:lpstr>
      <vt:lpstr>SassoonPrimaryInfant</vt:lpstr>
      <vt:lpstr>Segoe UI</vt:lpstr>
      <vt:lpstr>sul-sans</vt:lpstr>
      <vt:lpstr>Times New Roman</vt:lpstr>
      <vt:lpstr>Tw Cen MT</vt:lpstr>
      <vt:lpstr>Twinkl</vt:lpstr>
      <vt:lpstr>Twinkl Light</vt:lpstr>
      <vt:lpstr>Twinkl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Who am 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Technology</vt:lpstr>
      <vt:lpstr>PowerPoint Presentation</vt:lpstr>
      <vt:lpstr>Why is teaching DT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vt:lpstr>
      <vt:lpstr>Process over product</vt:lpstr>
      <vt:lpstr>PowerPoint Presentation</vt:lpstr>
      <vt:lpstr>Planning activity</vt:lpstr>
      <vt:lpstr>Planning activity</vt:lpstr>
      <vt:lpstr>PowerPoint Presentation</vt:lpstr>
      <vt:lpstr>Planning activity</vt:lpstr>
      <vt:lpstr>PowerPoint Presentation</vt:lpstr>
      <vt:lpstr>PowerPoint Presentation</vt:lpstr>
      <vt:lpstr>The Theory behind the practice </vt:lpstr>
      <vt:lpstr>Practical – fundamental skills </vt:lpstr>
      <vt:lpstr>PowerPoint Presentation</vt:lpstr>
      <vt:lpstr>Lesson </vt:lpstr>
      <vt:lpstr>L.O To explore line, texture and pattern with a pencil to use as a mono print </vt:lpstr>
      <vt:lpstr>Mark making - warm up – show me</vt:lpstr>
      <vt:lpstr>Practical – fundamental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 printing </vt:lpstr>
      <vt:lpstr>PowerPoint Presentation</vt:lpstr>
      <vt:lpstr>Refining a unit of work to take away </vt:lpstr>
      <vt:lpstr>PowerPoint Presentation</vt:lpstr>
      <vt:lpstr>Cross curricular opportunities </vt:lpstr>
      <vt:lpstr>Resourcing and ideas </vt:lpstr>
      <vt:lpstr>PowerPoint Presentation</vt:lpstr>
      <vt:lpstr>PowerPoint Presentation</vt:lpstr>
      <vt:lpstr>Contact details:  amanda.Lankford@stpauls.bhcet.org.uk </vt:lpstr>
      <vt:lpstr>PowerPoint Presentation</vt:lpstr>
    </vt:vector>
  </TitlesOfParts>
  <Company>Carmel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Amanda Lankford</cp:lastModifiedBy>
  <cp:revision>327</cp:revision>
  <dcterms:created xsi:type="dcterms:W3CDTF">2020-07-14T16:13:08Z</dcterms:created>
  <dcterms:modified xsi:type="dcterms:W3CDTF">2024-04-19T14:24:42Z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0x0101001321D0CF50E6DE419EBD7B2615A4B5B0</vt:lpwstr>
  </property>
  <property fmtid="{D5CDD505-2E9C-101B-9397-08002B2CF9AE}" pid="3" name="MediaServiceImageTags">
    <vt:lpwstr/>
  </property>
</Properties>
</file>